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07" r:id="rId3"/>
    <p:sldId id="263" r:id="rId4"/>
    <p:sldId id="268" r:id="rId5"/>
    <p:sldId id="288" r:id="rId6"/>
    <p:sldId id="294" r:id="rId7"/>
    <p:sldId id="297" r:id="rId8"/>
    <p:sldId id="259" r:id="rId9"/>
    <p:sldId id="272" r:id="rId10"/>
    <p:sldId id="273" r:id="rId11"/>
    <p:sldId id="274" r:id="rId12"/>
    <p:sldId id="286" r:id="rId13"/>
    <p:sldId id="287" r:id="rId14"/>
    <p:sldId id="298" r:id="rId15"/>
    <p:sldId id="275" r:id="rId16"/>
    <p:sldId id="281" r:id="rId17"/>
    <p:sldId id="276" r:id="rId18"/>
    <p:sldId id="282" r:id="rId19"/>
    <p:sldId id="277" r:id="rId20"/>
    <p:sldId id="283" r:id="rId21"/>
    <p:sldId id="278" r:id="rId22"/>
    <p:sldId id="284" r:id="rId23"/>
    <p:sldId id="280" r:id="rId24"/>
    <p:sldId id="285" r:id="rId25"/>
    <p:sldId id="299" r:id="rId26"/>
    <p:sldId id="303" r:id="rId27"/>
    <p:sldId id="289" r:id="rId28"/>
    <p:sldId id="295" r:id="rId29"/>
    <p:sldId id="300" r:id="rId30"/>
    <p:sldId id="290" r:id="rId31"/>
    <p:sldId id="305" r:id="rId32"/>
    <p:sldId id="301" r:id="rId33"/>
    <p:sldId id="306" r:id="rId34"/>
    <p:sldId id="296" r:id="rId35"/>
    <p:sldId id="304" r:id="rId36"/>
    <p:sldId id="262" r:id="rId37"/>
  </p:sldIdLst>
  <p:sldSz cx="9906000" cy="6858000" type="A4"/>
  <p:notesSz cx="6858000" cy="9686925"/>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58817" autoAdjust="0"/>
  </p:normalViewPr>
  <p:slideViewPr>
    <p:cSldViewPr>
      <p:cViewPr varScale="1">
        <p:scale>
          <a:sx n="62" d="100"/>
          <a:sy n="62" d="100"/>
        </p:scale>
        <p:origin x="-894" y="-84"/>
      </p:cViewPr>
      <p:guideLst>
        <p:guide orient="horz" pos="2160"/>
        <p:guide pos="3120"/>
      </p:guideLst>
    </p:cSldViewPr>
  </p:slideViewPr>
  <p:outlineViewPr>
    <p:cViewPr>
      <p:scale>
        <a:sx n="33" d="100"/>
        <a:sy n="33" d="100"/>
      </p:scale>
      <p:origin x="36" y="3665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84346"/>
          </a:xfrm>
          <a:prstGeom prst="rect">
            <a:avLst/>
          </a:prstGeom>
        </p:spPr>
        <p:txBody>
          <a:bodyPr vert="horz" lIns="91440" tIns="45720" rIns="91440" bIns="45720" rtlCol="0"/>
          <a:lstStyle>
            <a:lvl1pPr algn="r">
              <a:defRPr sz="1200"/>
            </a:lvl1pPr>
          </a:lstStyle>
          <a:p>
            <a:fld id="{783C3854-ED59-41DA-A56A-4852F008BCB0}" type="datetimeFigureOut">
              <a:rPr lang="en-AU" smtClean="0"/>
              <a:pPr/>
              <a:t>1/09/2011</a:t>
            </a:fld>
            <a:endParaRPr lang="en-AU"/>
          </a:p>
        </p:txBody>
      </p:sp>
      <p:sp>
        <p:nvSpPr>
          <p:cNvPr id="4" name="Footer Placeholder 3"/>
          <p:cNvSpPr>
            <a:spLocks noGrp="1"/>
          </p:cNvSpPr>
          <p:nvPr>
            <p:ph type="ftr" sz="quarter" idx="2"/>
          </p:nvPr>
        </p:nvSpPr>
        <p:spPr>
          <a:xfrm>
            <a:off x="0" y="9200898"/>
            <a:ext cx="2971800" cy="484346"/>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9200898"/>
            <a:ext cx="2971800" cy="484346"/>
          </a:xfrm>
          <a:prstGeom prst="rect">
            <a:avLst/>
          </a:prstGeom>
        </p:spPr>
        <p:txBody>
          <a:bodyPr vert="horz" lIns="91440" tIns="45720" rIns="91440" bIns="45720" rtlCol="0" anchor="b"/>
          <a:lstStyle>
            <a:lvl1pPr algn="r">
              <a:defRPr sz="1200"/>
            </a:lvl1pPr>
          </a:lstStyle>
          <a:p>
            <a:fld id="{8AC96A86-A9DA-43CD-8A3B-FD4CD3BD1EEF}" type="slidenum">
              <a:rPr lang="en-AU" smtClean="0"/>
              <a:pPr/>
              <a:t>‹#›</a:t>
            </a:fld>
            <a:endParaRPr lang="en-AU"/>
          </a:p>
        </p:txBody>
      </p:sp>
    </p:spTree>
    <p:extLst>
      <p:ext uri="{BB962C8B-B14F-4D97-AF65-F5344CB8AC3E}">
        <p14:creationId xmlns:p14="http://schemas.microsoft.com/office/powerpoint/2010/main" xmlns="" val="1060801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fld id="{10FF410F-B365-48AD-9360-12D9BF462699}" type="datetimeFigureOut">
              <a:rPr lang="en-US" smtClean="0"/>
              <a:pPr/>
              <a:t>9/1/2011</a:t>
            </a:fld>
            <a:endParaRPr lang="en-AU"/>
          </a:p>
        </p:txBody>
      </p:sp>
      <p:sp>
        <p:nvSpPr>
          <p:cNvPr id="4" name="Slide Image Placeholder 3"/>
          <p:cNvSpPr>
            <a:spLocks noGrp="1" noRot="1" noChangeAspect="1"/>
          </p:cNvSpPr>
          <p:nvPr>
            <p:ph type="sldImg" idx="2"/>
          </p:nvPr>
        </p:nvSpPr>
        <p:spPr>
          <a:xfrm>
            <a:off x="806450" y="727075"/>
            <a:ext cx="5245100" cy="36322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601290"/>
            <a:ext cx="5486400" cy="43591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96F920C2-4761-4B2A-A037-F17777AA6799}" type="slidenum">
              <a:rPr lang="en-AU" smtClean="0"/>
              <a:pPr/>
              <a:t>‹#›</a:t>
            </a:fld>
            <a:endParaRPr lang="en-AU"/>
          </a:p>
        </p:txBody>
      </p:sp>
    </p:spTree>
    <p:extLst>
      <p:ext uri="{BB962C8B-B14F-4D97-AF65-F5344CB8AC3E}">
        <p14:creationId xmlns:p14="http://schemas.microsoft.com/office/powerpoint/2010/main" xmlns="" val="257595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200" kern="1200" dirty="0" smtClean="0">
              <a:solidFill>
                <a:schemeClr val="tx1"/>
              </a:solidFill>
              <a:latin typeface="+mn-lt"/>
              <a:ea typeface="+mn-ea"/>
              <a:cs typeface="+mn-cs"/>
            </a:endParaRPr>
          </a:p>
          <a:p>
            <a:endParaRPr lang="en-AU"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An important contextual factor is that capacity for evaluation even in developed countries appears to be at best uneven and difficult to sustain.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case study</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sufficient to develop a plausible framework </a:t>
            </a:r>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Animation</a:t>
            </a:r>
          </a:p>
          <a:p>
            <a:endParaRPr lang="en-AU" dirty="0" smtClean="0"/>
          </a:p>
          <a:p>
            <a:pPr marL="457200" lvl="0" indent="-457200">
              <a:buFont typeface="+mj-lt"/>
              <a:buAutoNum type="arabicPeriod"/>
            </a:pPr>
            <a:r>
              <a:rPr lang="en-AU" dirty="0" smtClean="0"/>
              <a:t>Leadership and governance =</a:t>
            </a:r>
            <a:r>
              <a:rPr lang="en-AU" baseline="0" dirty="0" smtClean="0"/>
              <a:t> demand and use</a:t>
            </a:r>
            <a:endParaRPr lang="en-AU" dirty="0" smtClean="0"/>
          </a:p>
          <a:p>
            <a:pPr marL="457200" lvl="0" indent="-457200">
              <a:buFont typeface="+mj-lt"/>
              <a:buAutoNum type="arabicPeriod"/>
            </a:pPr>
            <a:r>
              <a:rPr lang="en-AU" dirty="0" smtClean="0"/>
              <a:t>Management  - systems and structures to</a:t>
            </a:r>
            <a:r>
              <a:rPr lang="en-AU" baseline="0" dirty="0" smtClean="0"/>
              <a:t> balance </a:t>
            </a:r>
            <a:r>
              <a:rPr lang="en-AU" dirty="0" smtClean="0"/>
              <a:t>S and D</a:t>
            </a:r>
          </a:p>
          <a:p>
            <a:pPr marL="457200" lvl="0" indent="-457200">
              <a:buFont typeface="+mj-lt"/>
              <a:buAutoNum type="arabicPeriod"/>
            </a:pPr>
            <a:r>
              <a:rPr lang="en-AU" dirty="0" smtClean="0"/>
              <a:t>Knowledge and expertise = supply</a:t>
            </a:r>
          </a:p>
          <a:p>
            <a:pPr marL="457200" lvl="0" indent="-457200">
              <a:buFont typeface="+mj-lt"/>
              <a:buAutoNum type="arabicPeriod"/>
            </a:pPr>
            <a:r>
              <a:rPr lang="en-AU" dirty="0" smtClean="0"/>
              <a:t>Program readiness for evaluation = supply</a:t>
            </a:r>
          </a:p>
          <a:p>
            <a:pPr marL="457200" lvl="0" indent="-457200">
              <a:buFont typeface="+mj-lt"/>
              <a:buAutoNum type="arabicPeriod"/>
            </a:pPr>
            <a:r>
              <a:rPr lang="en-AU" dirty="0" smtClean="0"/>
              <a:t>Record of effective evaluation = supply. History</a:t>
            </a:r>
          </a:p>
          <a:p>
            <a:pPr marL="457200" lvl="0" indent="-457200">
              <a:buFont typeface="+mj-lt"/>
              <a:buAutoNum type="arabicPeriod"/>
            </a:pPr>
            <a:endParaRPr lang="en-AU" dirty="0" smtClean="0"/>
          </a:p>
          <a:p>
            <a:pPr marL="0" lvl="0" indent="0">
              <a:buFont typeface="+mj-lt"/>
              <a:buNone/>
            </a:pPr>
            <a:r>
              <a:rPr lang="en-AU" dirty="0" smtClean="0"/>
              <a:t>Overlaps</a:t>
            </a:r>
          </a:p>
          <a:p>
            <a:pPr marL="0" lvl="0" indent="0">
              <a:buFont typeface="+mj-lt"/>
              <a:buNone/>
            </a:pPr>
            <a:endParaRPr lang="en-AU" dirty="0" smtClean="0"/>
          </a:p>
          <a:p>
            <a:pPr marL="0" lvl="0" indent="0">
              <a:buFont typeface="+mj-lt"/>
              <a:buNone/>
            </a:pPr>
            <a:r>
              <a:rPr lang="en-AU" dirty="0" smtClean="0"/>
              <a:t>One critic – this is just domains</a:t>
            </a:r>
            <a:r>
              <a:rPr lang="en-AU" baseline="0" dirty="0" smtClean="0"/>
              <a:t> of org capacity for any important function ..?</a:t>
            </a:r>
            <a:endParaRPr lang="en-AU" dirty="0" smtClean="0"/>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latin typeface="+mn-lt"/>
                <a:ea typeface="+mn-ea"/>
                <a:cs typeface="+mn-cs"/>
              </a:rPr>
              <a:t>was </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Look at findings for each of these criteria</a:t>
            </a:r>
          </a:p>
          <a:p>
            <a:endParaRPr lang="en-AU" dirty="0" smtClean="0"/>
          </a:p>
          <a:p>
            <a:pPr marL="228600" indent="-228600">
              <a:buAutoNum type="arabicPeriod"/>
            </a:pPr>
            <a:r>
              <a:rPr lang="en-AU" dirty="0" smtClean="0"/>
              <a:t>Present criteria more operationally</a:t>
            </a:r>
          </a:p>
          <a:p>
            <a:pPr marL="228600" indent="-228600">
              <a:buAutoNum type="arabicPeriod"/>
            </a:pPr>
            <a:r>
              <a:rPr lang="en-AU" dirty="0" smtClean="0"/>
              <a:t>Prese</a:t>
            </a:r>
          </a:p>
          <a:p>
            <a:pPr marL="228600" indent="-228600">
              <a:buAutoNum type="arabicPeriod"/>
            </a:pPr>
            <a:r>
              <a:rPr lang="en-AU" dirty="0" smtClean="0"/>
              <a:t>Reality more complex – agencies restructuring, </a:t>
            </a:r>
            <a:r>
              <a:rPr lang="en-AU" dirty="0" err="1" smtClean="0"/>
              <a:t>xxxnt</a:t>
            </a:r>
            <a:r>
              <a:rPr lang="en-AU" baseline="0" dirty="0" smtClean="0"/>
              <a:t> findings – x gaps</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15</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a:p>
            <a:r>
              <a:rPr lang="en-AU" sz="1200" kern="1200" dirty="0" smtClean="0">
                <a:solidFill>
                  <a:schemeClr val="tx1"/>
                </a:solidFill>
                <a:latin typeface="+mn-lt"/>
                <a:ea typeface="+mn-ea"/>
                <a:cs typeface="+mn-cs"/>
              </a:rPr>
              <a:t>does not see the need for a formal policy, with the view that evaluation is implicit in the policy or program design process and that expertise resided in staff in those positions. While evaluation may be more embedded in an organisation’s culture, without some explicit policy around evaluation, there is a risk that the use of evaluation may be uneven and not systematic, or undertaken by staff without sufficient expertise.  </a:t>
            </a: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17</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18</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19</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2</a:t>
            </a:fld>
            <a:endParaRPr lang="en-AU"/>
          </a:p>
        </p:txBody>
      </p:sp>
    </p:spTree>
    <p:extLst>
      <p:ext uri="{BB962C8B-B14F-4D97-AF65-F5344CB8AC3E}">
        <p14:creationId xmlns:p14="http://schemas.microsoft.com/office/powerpoint/2010/main" xmlns="" val="1685685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Beyond the specialist evaluation units, the extent that staff have specific expertise in evaluation is unclear. Broadly speaking agencies have staff with a great deal of associated expertise in areas such as policy analysis, research, statistics and economics. These are necessary for much evaluation work but rarely sufficient as experience in these areas does not translate directly into competence in evaluation. There are fewer staff with specific evaluation expertise and experience for managing or designing an evaluation project, for supporting other staff in evaluation, and for managing and monitoring the evaluation function.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Most agencies have collaborative relationships or partnerships with relevant research and evaluation groups in universities and the private sector to provide external expertise when needed. They also have procurement arrangements and management processes to engage organisations to conduct independent evaluations. To fully capitalise on these arrangements, agencies need staff with core evaluation skills in developing strategies, designing briefs, managing contacted projects and fully utilising the results.</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21</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Agencies have the capacity to provide much of the data needed to support evaluation. Most agencies have systems for and expertise in collecting, analysing and reporting client, population and other policy-relevant data through specialist units that are either internal or in partnership. Major programs collect performance data and in some cases have comprehensive monitoring systems in place.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There are barriers for interagency or cross-sectoral programs where comparable data across different agencies is not available</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22</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23</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None of the agencies have a central register of evaluation reports or summary information on findings or use, so that there is no knowledge base of evaluation and information on specific evaluations is often only held within programs. The NSW Audit Office provides a contrasting approach with listings of all audit reports on its web site (performance audits are essentially forms of program evaluation).</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While there is a reasonable level of evaluation activity, there is little assessment of the quality or use of evaluation—the 2008 meta-evaluation of Aboriginal-specific programs by NSW Treasury is the exception. The Audit Office has not reviewed evaluations in recent years, apart from a review of school self-evaluation in 2004.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24</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25</a:t>
            </a:fld>
            <a:endParaRPr lang="en-A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26</a:t>
            </a:fld>
            <a:endParaRPr lang="en-A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 many cases evaluation activity and capacity is not systematically </a:t>
            </a:r>
            <a:r>
              <a:rPr lang="en-AU" sz="1200" kern="1200" dirty="0" smtClean="0"/>
              <a:t>documented or communicated—providing, in part, the rationale for this project. </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27</a:t>
            </a:fld>
            <a:endParaRPr lang="en-A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Realising this potential capacity needs evaluation-specific measures—leadership, explicit policies and systems, a knowledge base of evaluation projects, and most critically staff with knowledge and skills in evaluation. In recent years agencies have being paying more attention to evaluation-specific measures and the capacity for evaluation is increasing.</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28</a:t>
            </a:fld>
            <a:endParaRPr lang="en-A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29</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For evaluation to have influence, organisations need the capacity to plan and produce credible</a:t>
            </a:r>
            <a:r>
              <a:rPr lang="en-AU" baseline="0" dirty="0" smtClean="0"/>
              <a:t> evaluations</a:t>
            </a:r>
            <a:endParaRPr lang="en-AU" dirty="0" smtClean="0"/>
          </a:p>
          <a:p>
            <a:r>
              <a:rPr lang="en-AU" dirty="0" smtClean="0"/>
              <a:t>Small project by NSW CA (DPOC,</a:t>
            </a:r>
            <a:r>
              <a:rPr lang="en-AU" baseline="0" dirty="0" smtClean="0"/>
              <a:t> TR) </a:t>
            </a:r>
            <a:r>
              <a:rPr lang="en-AU" dirty="0" smtClean="0"/>
              <a:t>to assess EC</a:t>
            </a:r>
            <a:r>
              <a:rPr lang="en-AU" baseline="0" dirty="0" smtClean="0"/>
              <a:t> in NSW agencies. </a:t>
            </a:r>
          </a:p>
          <a:p>
            <a:endParaRPr lang="en-AU" baseline="0" dirty="0" smtClean="0"/>
          </a:p>
          <a:p>
            <a:r>
              <a:rPr lang="en-AU" baseline="0" dirty="0" smtClean="0"/>
              <a:t>Partly promoted by NPs, but was also something they had been working towards for some time</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a:t>
            </a:fld>
            <a:endParaRPr lang="en-A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The mapping also pointed to an important challenge—how to make the capacity for evaluation sustainable and enduring in the face of inevitable change and restructure. Central agencies may be the key for maintaining evaluation capacity in the longer term in a dynamic public agency environment. </a:t>
            </a:r>
          </a:p>
          <a:p>
            <a:endParaRPr lang="en-AU"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6F920C2-4761-4B2A-A037-F17777AA6799}" type="slidenum">
              <a:rPr lang="en-AU" smtClean="0"/>
              <a:pPr/>
              <a:t>30</a:t>
            </a:fld>
            <a:endParaRPr lang="en-A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Need to remember that “evaluation policy” can have different functions, and range from the prescriptive to supportive. .Evaluation in particular is a diverse and contested field that encompasses a wide range of approaches and some broad guidance may be valuable—the former UK Government took this approach with its Magenta Book. </a:t>
            </a: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31</a:t>
            </a:fld>
            <a:endParaRPr lang="en-A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err="1" smtClean="0">
                <a:solidFill>
                  <a:schemeClr val="tx1"/>
                </a:solidFill>
                <a:latin typeface="+mn-lt"/>
                <a:ea typeface="+mn-ea"/>
                <a:cs typeface="+mn-cs"/>
              </a:rPr>
              <a:t>Eg</a:t>
            </a:r>
            <a:r>
              <a:rPr lang="en-AU" sz="1200" kern="1200" dirty="0" smtClean="0">
                <a:solidFill>
                  <a:schemeClr val="tx1"/>
                </a:solidFill>
                <a:latin typeface="+mn-lt"/>
                <a:ea typeface="+mn-ea"/>
                <a:cs typeface="+mn-cs"/>
              </a:rPr>
              <a:t> casework, partnerships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A third theme was more practical but important—evaluation capacity in fields where there is a focus on cross-agency programs such as human services could be enhanced by developing data systems that went beyond program-specific data and were integrated across boundaries (agency, program, target group, geographical). A valuable central function would be to coordinate and facilitate cross-agency data development and access.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The final theme was the benefits of sector-wide information sharing and networking around evaluation. A central agency could provide linkages and information sharing such as a web-based registry of evaluation reports, and common resources for evaluation. It could also support opportunities to share practice and support through for example interchange of staff on evaluation steering committees, and networks of managers or practitioners.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32</a:t>
            </a:fld>
            <a:endParaRPr lang="en-A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33</a:t>
            </a:fld>
            <a:endParaRPr lang="en-AU"/>
          </a:p>
        </p:txBody>
      </p:sp>
    </p:spTree>
    <p:extLst>
      <p:ext uri="{BB962C8B-B14F-4D97-AF65-F5344CB8AC3E}">
        <p14:creationId xmlns:p14="http://schemas.microsoft.com/office/powerpoint/2010/main" xmlns="" val="29223318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34</a:t>
            </a:fld>
            <a:endParaRPr lang="en-A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35</a:t>
            </a:fld>
            <a:endParaRPr lang="en-A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36</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COAG funding to NSW as NPs some $4B+</a:t>
            </a:r>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These were seen</a:t>
            </a:r>
            <a:r>
              <a:rPr lang="en-AU" baseline="0" dirty="0" smtClean="0"/>
              <a:t> as requiring evaluation </a:t>
            </a: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Plus rewards – health, Education </a:t>
            </a:r>
            <a:r>
              <a:rPr lang="en-AU" dirty="0" err="1" smtClean="0"/>
              <a:t>eg</a:t>
            </a:r>
            <a:r>
              <a:rPr lang="en-AU" dirty="0" smtClean="0"/>
              <a:t> $100m</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HS – new Super agency - housing, CS, AA but not ADHC</a:t>
            </a:r>
          </a:p>
          <a:p>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p:txBody>
      </p:sp>
      <p:sp>
        <p:nvSpPr>
          <p:cNvPr id="4" name="Slide Number Placeholder 3"/>
          <p:cNvSpPr>
            <a:spLocks noGrp="1"/>
          </p:cNvSpPr>
          <p:nvPr>
            <p:ph type="sldNum" sz="quarter" idx="10"/>
          </p:nvPr>
        </p:nvSpPr>
        <p:spPr/>
        <p:txBody>
          <a:bodyPr/>
          <a:lstStyle/>
          <a:p>
            <a:fld id="{96F920C2-4761-4B2A-A037-F17777AA6799}"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Aft>
                <a:spcPts val="0"/>
              </a:spcAft>
            </a:pPr>
            <a:endParaRPr lang="en-AU" sz="1200" baseline="0" dirty="0" smtClean="0">
              <a:latin typeface="Verdana"/>
              <a:ea typeface="Times New Roman"/>
              <a:cs typeface="Times New Roman"/>
            </a:endParaRPr>
          </a:p>
          <a:p>
            <a:pPr>
              <a:spcAft>
                <a:spcPts val="0"/>
              </a:spcAft>
            </a:pPr>
            <a:r>
              <a:rPr lang="en-AU" sz="1200" dirty="0" smtClean="0">
                <a:latin typeface="Verdana"/>
                <a:ea typeface="Times New Roman"/>
                <a:cs typeface="Times New Roman"/>
              </a:rPr>
              <a:t>As government agencies increasingly take an evidence-based approach to policy development and program delivery, program evaluation becomes an important function and the capacity of agencies to develop and use evaluation become a critical asset.</a:t>
            </a:r>
          </a:p>
          <a:p>
            <a:pPr>
              <a:spcAft>
                <a:spcPts val="0"/>
              </a:spcAft>
            </a:pPr>
            <a:r>
              <a:rPr lang="en-AU" sz="1200" dirty="0" smtClean="0">
                <a:latin typeface="Verdana"/>
                <a:ea typeface="Times New Roman"/>
                <a:cs typeface="Times New Roman"/>
              </a:rPr>
              <a:t> </a:t>
            </a:r>
          </a:p>
          <a:p>
            <a:pPr>
              <a:spcAft>
                <a:spcPts val="0"/>
              </a:spcAft>
            </a:pPr>
            <a:r>
              <a:rPr lang="en-AU" sz="1200" dirty="0" smtClean="0">
                <a:latin typeface="Verdana"/>
                <a:ea typeface="Times New Roman"/>
                <a:cs typeface="Times New Roman"/>
              </a:rPr>
              <a:t>CA</a:t>
            </a:r>
          </a:p>
          <a:p>
            <a:pPr>
              <a:spcAft>
                <a:spcPts val="0"/>
              </a:spcAft>
            </a:pPr>
            <a:r>
              <a:rPr lang="en-AU" sz="1200" dirty="0" smtClean="0">
                <a:latin typeface="Verdana"/>
                <a:ea typeface="Times New Roman"/>
                <a:cs typeface="Times New Roman"/>
              </a:rPr>
              <a:t>Something of</a:t>
            </a:r>
            <a:r>
              <a:rPr lang="en-AU" sz="1200" baseline="0" dirty="0" smtClean="0">
                <a:latin typeface="Verdana"/>
                <a:ea typeface="Times New Roman"/>
                <a:cs typeface="Times New Roman"/>
              </a:rPr>
              <a:t> a </a:t>
            </a:r>
            <a:r>
              <a:rPr lang="en-AU" sz="1200" dirty="0" smtClean="0">
                <a:latin typeface="Verdana"/>
                <a:ea typeface="Times New Roman"/>
                <a:cs typeface="Times New Roman"/>
              </a:rPr>
              <a:t>resurgence of evaluation activity and capacity within many agencies, as portrayed by this mapping exercise. </a:t>
            </a:r>
          </a:p>
          <a:p>
            <a:pPr>
              <a:spcAft>
                <a:spcPts val="0"/>
              </a:spcAft>
            </a:pPr>
            <a:r>
              <a:rPr lang="en-AU" sz="1200" dirty="0" smtClean="0">
                <a:latin typeface="Verdana"/>
                <a:ea typeface="Times New Roman"/>
                <a:cs typeface="Times New Roman"/>
              </a:rPr>
              <a:t> </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How do you map-</a:t>
            </a:r>
            <a:r>
              <a:rPr lang="en-AU" baseline="0" dirty="0" smtClean="0"/>
              <a:t> </a:t>
            </a:r>
            <a:r>
              <a:rPr lang="en-AU" dirty="0" smtClean="0"/>
              <a:t>Go to the top of the mountain and look around, draw things,</a:t>
            </a:r>
            <a:r>
              <a:rPr lang="en-AU" baseline="0" dirty="0" smtClean="0"/>
              <a:t> </a:t>
            </a:r>
            <a:r>
              <a:rPr lang="en-AU" dirty="0" smtClean="0"/>
              <a:t>talk to people</a:t>
            </a:r>
          </a:p>
          <a:p>
            <a:endParaRPr lang="en-AU" baseline="0" dirty="0" smtClean="0"/>
          </a:p>
          <a:p>
            <a:r>
              <a:rPr lang="en-AU" baseline="0" dirty="0" smtClean="0"/>
              <a:t>Aim to </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latin typeface="+mn-lt"/>
                <a:ea typeface="+mn-ea"/>
                <a:cs typeface="+mn-cs"/>
              </a:rPr>
              <a:t>Much of the focus was around building evaluation capacity rather than assessing it, and more prescriptive than empirical. </a:t>
            </a:r>
            <a:r>
              <a:rPr lang="en-AU" sz="1200" kern="1200" dirty="0" err="1" smtClean="0">
                <a:solidFill>
                  <a:schemeClr val="tx1"/>
                </a:solidFill>
                <a:latin typeface="+mn-lt"/>
                <a:ea typeface="+mn-ea"/>
                <a:cs typeface="+mn-cs"/>
              </a:rPr>
              <a:t>Eg</a:t>
            </a:r>
            <a:r>
              <a:rPr lang="en-AU" sz="1200" kern="1200" dirty="0" smtClean="0">
                <a:solidFill>
                  <a:schemeClr val="tx1"/>
                </a:solidFill>
                <a:latin typeface="+mn-lt"/>
                <a:ea typeface="+mn-ea"/>
                <a:cs typeface="+mn-cs"/>
              </a:rPr>
              <a:t> </a:t>
            </a:r>
            <a:r>
              <a:rPr lang="en-AU" sz="1200" b="1" kern="1200" baseline="0" dirty="0" smtClean="0">
                <a:solidFill>
                  <a:schemeClr val="tx1"/>
                </a:solidFill>
                <a:latin typeface="+mn-lt"/>
                <a:ea typeface="+mn-ea"/>
                <a:cs typeface="+mn-cs"/>
              </a:rPr>
              <a:t>INSTITUTIONALIZING EVALUATION CHECKLIST1 </a:t>
            </a:r>
            <a:r>
              <a:rPr lang="en-AU" sz="1200" b="1" kern="1200" baseline="0" dirty="0" err="1" smtClean="0">
                <a:solidFill>
                  <a:schemeClr val="tx1"/>
                </a:solidFill>
                <a:latin typeface="+mn-lt"/>
                <a:ea typeface="+mn-ea"/>
                <a:cs typeface="+mn-cs"/>
              </a:rPr>
              <a:t>Stufflebeam</a:t>
            </a:r>
            <a:endParaRPr lang="en-A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latin typeface="+mn-lt"/>
                <a:ea typeface="+mn-ea"/>
                <a:cs typeface="+mn-cs"/>
              </a:rPr>
              <a:t>The main fields of interest were:</a:t>
            </a:r>
          </a:p>
          <a:p>
            <a:pPr lvl="0">
              <a:buFont typeface="Arial" pitchFamily="34" charset="0"/>
              <a:buChar char="•"/>
            </a:pPr>
            <a:r>
              <a:rPr lang="en-AU" sz="1200" kern="1200" dirty="0" smtClean="0">
                <a:solidFill>
                  <a:schemeClr val="tx1"/>
                </a:solidFill>
                <a:latin typeface="+mn-lt"/>
                <a:ea typeface="+mn-ea"/>
                <a:cs typeface="+mn-cs"/>
              </a:rPr>
              <a:t> monitoring and evaluation in developing countries, often going to basic elements of public sector governance and administration, from the perspective of international bodies such as the World Bank and donor organisations</a:t>
            </a:r>
          </a:p>
          <a:p>
            <a:pPr>
              <a:buFont typeface="Arial" pitchFamily="34" charset="0"/>
              <a:buChar char="•"/>
            </a:pPr>
            <a:r>
              <a:rPr lang="en-AU" sz="1200" kern="1200" dirty="0" smtClean="0">
                <a:solidFill>
                  <a:schemeClr val="tx1"/>
                </a:solidFill>
                <a:latin typeface="+mn-lt"/>
                <a:ea typeface="+mn-ea"/>
                <a:cs typeface="+mn-cs"/>
              </a:rPr>
              <a:t> </a:t>
            </a:r>
          </a:p>
          <a:p>
            <a:pPr lvl="0">
              <a:buFont typeface="Arial" pitchFamily="34" charset="0"/>
              <a:buChar char="•"/>
            </a:pPr>
            <a:r>
              <a:rPr lang="en-AU" sz="1200" kern="1200" dirty="0" smtClean="0">
                <a:solidFill>
                  <a:schemeClr val="tx1"/>
                </a:solidFill>
                <a:latin typeface="+mn-lt"/>
                <a:ea typeface="+mn-ea"/>
                <a:cs typeface="+mn-cs"/>
              </a:rPr>
              <a:t>evaluation capacity within an organisation, either NGOs or government agencies, often with a focus on practitioners, and overlapping with organisational development at one end, and reflective practice and action research at the other. </a:t>
            </a:r>
          </a:p>
          <a:p>
            <a:endParaRPr lang="en-AU"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An important contextual factor is that capacity for evaluation even in developed countries appears to be at best uneven and difficult to sustain.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r>
              <a:rPr lang="en-AU" sz="1200" kern="1200" dirty="0" smtClean="0">
                <a:solidFill>
                  <a:schemeClr val="tx1"/>
                </a:solidFill>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descr="ARTD-Logo-Parts3.jpg"/>
          <p:cNvPicPr>
            <a:picLocks noChangeAspect="1"/>
          </p:cNvPicPr>
          <p:nvPr userDrawn="1"/>
        </p:nvPicPr>
        <p:blipFill>
          <a:blip r:embed="rId2" cstate="print"/>
          <a:srcRect l="4117" t="5445" r="4117" b="72277"/>
          <a:stretch>
            <a:fillRect/>
          </a:stretch>
        </p:blipFill>
        <p:spPr>
          <a:xfrm rot="16821687">
            <a:off x="-2687934" y="3381186"/>
            <a:ext cx="6811850" cy="214314"/>
          </a:xfrm>
          <a:prstGeom prst="rect">
            <a:avLst/>
          </a:prstGeom>
        </p:spPr>
      </p:pic>
      <p:sp>
        <p:nvSpPr>
          <p:cNvPr id="3075" name="Rectangle 3"/>
          <p:cNvSpPr>
            <a:spLocks noGrp="1" noChangeArrowheads="1"/>
          </p:cNvSpPr>
          <p:nvPr>
            <p:ph type="ctrTitle"/>
          </p:nvPr>
        </p:nvSpPr>
        <p:spPr>
          <a:xfrm>
            <a:off x="1424608" y="1124744"/>
            <a:ext cx="6070600" cy="1809750"/>
          </a:xfrm>
        </p:spPr>
        <p:txBody>
          <a:bodyPr/>
          <a:lstStyle>
            <a:lvl1pPr>
              <a:defRPr sz="4200"/>
            </a:lvl1pPr>
          </a:lstStyle>
          <a:p>
            <a:r>
              <a:rPr lang="en-US" smtClean="0"/>
              <a:t>Click to edit Master title style</a:t>
            </a:r>
            <a:endParaRPr lang="en-AU" dirty="0"/>
          </a:p>
        </p:txBody>
      </p:sp>
      <p:sp>
        <p:nvSpPr>
          <p:cNvPr id="3076" name="Rectangle 4"/>
          <p:cNvSpPr>
            <a:spLocks noGrp="1" noChangeArrowheads="1"/>
          </p:cNvSpPr>
          <p:nvPr>
            <p:ph type="subTitle" idx="1"/>
          </p:nvPr>
        </p:nvSpPr>
        <p:spPr>
          <a:xfrm>
            <a:off x="1424608" y="2924944"/>
            <a:ext cx="6070600" cy="1752600"/>
          </a:xfrm>
        </p:spPr>
        <p:txBody>
          <a:bodyPr/>
          <a:lstStyle>
            <a:lvl1pPr>
              <a:buNone/>
              <a:defRPr/>
            </a:lvl1pPr>
          </a:lstStyle>
          <a:p>
            <a:r>
              <a:rPr lang="en-US" smtClean="0"/>
              <a:t>Click to edit Master subtitle style</a:t>
            </a:r>
            <a:endParaRPr lang="en-AU" dirty="0"/>
          </a:p>
        </p:txBody>
      </p:sp>
      <p:pic>
        <p:nvPicPr>
          <p:cNvPr id="5" name="Picture 4" descr="ARTD-Logo-Parts1.jpg"/>
          <p:cNvPicPr>
            <a:picLocks noChangeAspect="1"/>
          </p:cNvPicPr>
          <p:nvPr userDrawn="1"/>
        </p:nvPicPr>
        <p:blipFill>
          <a:blip r:embed="rId3" cstate="print"/>
          <a:stretch>
            <a:fillRect/>
          </a:stretch>
        </p:blipFill>
        <p:spPr>
          <a:xfrm>
            <a:off x="6465168" y="5949280"/>
            <a:ext cx="3067070" cy="728880"/>
          </a:xfrm>
          <a:prstGeom prst="rect">
            <a:avLst/>
          </a:prstGeom>
        </p:spPr>
      </p:pic>
      <p:pic>
        <p:nvPicPr>
          <p:cNvPr id="8" name="Picture 7" descr="ARTD-Logo-Parts3.jpg"/>
          <p:cNvPicPr>
            <a:picLocks noChangeAspect="1"/>
          </p:cNvPicPr>
          <p:nvPr userDrawn="1"/>
        </p:nvPicPr>
        <p:blipFill>
          <a:blip r:embed="rId2" cstate="print"/>
          <a:srcRect l="4117" t="5445" r="4117" b="72277"/>
          <a:stretch>
            <a:fillRect/>
          </a:stretch>
        </p:blipFill>
        <p:spPr>
          <a:xfrm rot="21010072">
            <a:off x="-31728" y="580029"/>
            <a:ext cx="6811850" cy="21431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8" name="Slide Number Placeholder 7"/>
          <p:cNvSpPr>
            <a:spLocks noGrp="1"/>
          </p:cNvSpPr>
          <p:nvPr>
            <p:ph type="sldNum" sz="quarter" idx="10"/>
          </p:nvPr>
        </p:nvSpPr>
        <p:spPr/>
        <p:txBody>
          <a:bodyPr/>
          <a:lstStyle/>
          <a:p>
            <a:r>
              <a:rPr lang="en-AU" smtClean="0"/>
              <a:t>Page </a:t>
            </a:r>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3263" y="1114425"/>
            <a:ext cx="1978025" cy="43910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114425" y="1114425"/>
            <a:ext cx="5786438" cy="4391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8" name="Slide Number Placeholder 7"/>
          <p:cNvSpPr>
            <a:spLocks noGrp="1"/>
          </p:cNvSpPr>
          <p:nvPr>
            <p:ph type="sldNum" sz="quarter" idx="10"/>
          </p:nvPr>
        </p:nvSpPr>
        <p:spPr/>
        <p:txBody>
          <a:bodyPr/>
          <a:lstStyle/>
          <a:p>
            <a:r>
              <a:rPr lang="en-AU" smtClean="0"/>
              <a:t>Page </a:t>
            </a:r>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act details">
    <p:spTree>
      <p:nvGrpSpPr>
        <p:cNvPr id="1" name=""/>
        <p:cNvGrpSpPr/>
        <p:nvPr/>
      </p:nvGrpSpPr>
      <p:grpSpPr>
        <a:xfrm>
          <a:off x="0" y="0"/>
          <a:ext cx="0" cy="0"/>
          <a:chOff x="0" y="0"/>
          <a:chExt cx="0" cy="0"/>
        </a:xfrm>
      </p:grpSpPr>
      <p:pic>
        <p:nvPicPr>
          <p:cNvPr id="6" name="Picture 5" descr="ARTD-Logo-Parts3.jpg"/>
          <p:cNvPicPr>
            <a:picLocks noChangeAspect="1"/>
          </p:cNvPicPr>
          <p:nvPr userDrawn="1"/>
        </p:nvPicPr>
        <p:blipFill>
          <a:blip r:embed="rId2" cstate="print"/>
          <a:srcRect l="4117" t="5445" r="4117" b="72277"/>
          <a:stretch>
            <a:fillRect/>
          </a:stretch>
        </p:blipFill>
        <p:spPr>
          <a:xfrm rot="16821687">
            <a:off x="-2687934" y="3381186"/>
            <a:ext cx="6811850" cy="214314"/>
          </a:xfrm>
          <a:prstGeom prst="rect">
            <a:avLst/>
          </a:prstGeom>
        </p:spPr>
      </p:pic>
      <p:pic>
        <p:nvPicPr>
          <p:cNvPr id="8" name="Picture 7" descr="ARTD-Logo-Parts3.jpg"/>
          <p:cNvPicPr>
            <a:picLocks noChangeAspect="1"/>
          </p:cNvPicPr>
          <p:nvPr userDrawn="1"/>
        </p:nvPicPr>
        <p:blipFill>
          <a:blip r:embed="rId2" cstate="print"/>
          <a:srcRect l="4117" t="5445" r="4117" b="72277"/>
          <a:stretch>
            <a:fillRect/>
          </a:stretch>
        </p:blipFill>
        <p:spPr>
          <a:xfrm rot="21010072">
            <a:off x="-31728" y="580029"/>
            <a:ext cx="6811850" cy="214314"/>
          </a:xfrm>
          <a:prstGeom prst="rect">
            <a:avLst/>
          </a:prstGeom>
        </p:spPr>
      </p:pic>
      <p:pic>
        <p:nvPicPr>
          <p:cNvPr id="13" name="Picture 12" descr="ARTD-Logo-Parts1.jpg"/>
          <p:cNvPicPr>
            <a:picLocks noChangeAspect="1"/>
          </p:cNvPicPr>
          <p:nvPr userDrawn="1"/>
        </p:nvPicPr>
        <p:blipFill>
          <a:blip r:embed="rId3" cstate="print"/>
          <a:stretch>
            <a:fillRect/>
          </a:stretch>
        </p:blipFill>
        <p:spPr>
          <a:xfrm>
            <a:off x="8096272" y="6356350"/>
            <a:ext cx="1665712" cy="395852"/>
          </a:xfrm>
          <a:prstGeom prst="rect">
            <a:avLst/>
          </a:prstGeom>
        </p:spPr>
      </p:pic>
      <p:sp>
        <p:nvSpPr>
          <p:cNvPr id="18" name="Content Placeholder 2"/>
          <p:cNvSpPr>
            <a:spLocks noGrp="1"/>
          </p:cNvSpPr>
          <p:nvPr>
            <p:ph idx="1" hasCustomPrompt="1"/>
          </p:nvPr>
        </p:nvSpPr>
        <p:spPr>
          <a:xfrm>
            <a:off x="1428798" y="1785926"/>
            <a:ext cx="5381590" cy="3786214"/>
          </a:xfrm>
        </p:spPr>
        <p:txBody>
          <a:bodyPr/>
          <a:lstStyle>
            <a:lvl1pPr>
              <a:buNone/>
              <a:defRPr sz="1600"/>
            </a:lvl1pPr>
            <a:lvl2pPr>
              <a:buNone/>
              <a:defRPr sz="1600"/>
            </a:lvl2pPr>
            <a:lvl3pPr>
              <a:buNone/>
              <a:defRPr sz="1400"/>
            </a:lvl3pPr>
            <a:lvl4pPr>
              <a:buNone/>
              <a:defRPr sz="1200"/>
            </a:lvl4pPr>
            <a:lvl5pPr>
              <a:buNone/>
              <a:defRPr sz="1100"/>
            </a:lvl5pPr>
          </a:lstStyle>
          <a:p>
            <a:r>
              <a:rPr lang="en-US" dirty="0" smtClean="0"/>
              <a:t>Click to edit Master text styles </a:t>
            </a:r>
          </a:p>
          <a:p>
            <a:pPr lvl="0"/>
            <a:r>
              <a:rPr lang="en-AU" dirty="0" smtClean="0"/>
              <a:t>First Point</a:t>
            </a:r>
          </a:p>
          <a:p>
            <a:pPr lvl="0"/>
            <a:r>
              <a:rPr lang="en-AU" dirty="0" smtClean="0"/>
              <a:t>Second Point</a:t>
            </a:r>
          </a:p>
          <a:p>
            <a:pPr lvl="0"/>
            <a:r>
              <a:rPr lang="en-AU" dirty="0" smtClean="0"/>
              <a:t>Third Point</a:t>
            </a:r>
          </a:p>
          <a:p>
            <a:pPr lvl="0"/>
            <a:r>
              <a:rPr lang="en-AU" dirty="0" smtClean="0"/>
              <a:t>Fourth Point</a:t>
            </a:r>
          </a:p>
        </p:txBody>
      </p:sp>
      <p:sp>
        <p:nvSpPr>
          <p:cNvPr id="20" name="Title 19"/>
          <p:cNvSpPr>
            <a:spLocks noGrp="1"/>
          </p:cNvSpPr>
          <p:nvPr>
            <p:ph type="title"/>
          </p:nvPr>
        </p:nvSpPr>
        <p:spPr>
          <a:xfrm>
            <a:off x="1428798" y="1000108"/>
            <a:ext cx="6810350" cy="785818"/>
          </a:xfrm>
        </p:spPr>
        <p:txBody>
          <a:bodyPr/>
          <a:lstStyle/>
          <a:p>
            <a:r>
              <a:rPr lang="en-US" smtClean="0"/>
              <a:t>Click to edit Master title style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16496" y="6093296"/>
            <a:ext cx="8229600" cy="0"/>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en-GB"/>
          </a:p>
        </p:txBody>
      </p:sp>
      <p:sp>
        <p:nvSpPr>
          <p:cNvPr id="9" name="Slide Number Placeholder 8"/>
          <p:cNvSpPr>
            <a:spLocks noGrp="1"/>
          </p:cNvSpPr>
          <p:nvPr>
            <p:ph type="sldNum" sz="quarter" idx="10"/>
          </p:nvPr>
        </p:nvSpPr>
        <p:spPr/>
        <p:txBody>
          <a:bodyPr/>
          <a:lstStyle/>
          <a:p>
            <a:fld id="{B98B0051-3AE8-45D9-B875-C87270BE6E78}" type="slidenum">
              <a:rPr lang="en-AU" smtClean="0"/>
              <a:pPr/>
              <a:t>‹#›</a:t>
            </a:fld>
            <a:endParaRPr lang="en-AU" dirty="0"/>
          </a:p>
        </p:txBody>
      </p:sp>
      <p:sp>
        <p:nvSpPr>
          <p:cNvPr id="10" name="Footer Placeholder 9"/>
          <p:cNvSpPr>
            <a:spLocks noGrp="1"/>
          </p:cNvSpPr>
          <p:nvPr>
            <p:ph type="ftr" sz="quarter" idx="11"/>
          </p:nvPr>
        </p:nvSpPr>
        <p:spPr/>
        <p:txBody>
          <a:bodyPr/>
          <a:lstStyle/>
          <a:p>
            <a:r>
              <a:rPr lang="en-AU" smtClean="0"/>
              <a:t>Presentation title</a:t>
            </a:r>
            <a:endParaRPr lang="en-AU" dirty="0"/>
          </a:p>
        </p:txBody>
      </p:sp>
      <p:pic>
        <p:nvPicPr>
          <p:cNvPr id="11" name="Picture 10" descr="ARTD-Logo-Parts1.jpg"/>
          <p:cNvPicPr>
            <a:picLocks noChangeAspect="1"/>
          </p:cNvPicPr>
          <p:nvPr userDrawn="1"/>
        </p:nvPicPr>
        <p:blipFill>
          <a:blip r:embed="rId2" cstate="print"/>
          <a:stretch>
            <a:fillRect/>
          </a:stretch>
        </p:blipFill>
        <p:spPr>
          <a:xfrm>
            <a:off x="8096272" y="6356350"/>
            <a:ext cx="1665712" cy="395852"/>
          </a:xfrm>
          <a:prstGeom prst="rect">
            <a:avLst/>
          </a:prstGeom>
        </p:spPr>
      </p:pic>
      <p:sp>
        <p:nvSpPr>
          <p:cNvPr id="12" name="Title 1"/>
          <p:cNvSpPr>
            <a:spLocks noGrp="1"/>
          </p:cNvSpPr>
          <p:nvPr>
            <p:ph type="title"/>
          </p:nvPr>
        </p:nvSpPr>
        <p:spPr>
          <a:xfrm>
            <a:off x="782638" y="4406900"/>
            <a:ext cx="8420100" cy="1362075"/>
          </a:xfrm>
        </p:spPr>
        <p:txBody>
          <a:bodyPr/>
          <a:lstStyle>
            <a:lvl1pPr algn="l">
              <a:defRPr sz="4000" b="1" cap="all"/>
            </a:lvl1pPr>
          </a:lstStyle>
          <a:p>
            <a:r>
              <a:rPr lang="en-US" smtClean="0"/>
              <a:t>Click to edit Master title style</a:t>
            </a:r>
            <a:endParaRPr lang="en-AU"/>
          </a:p>
        </p:txBody>
      </p:sp>
      <p:sp>
        <p:nvSpPr>
          <p:cNvPr id="1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Level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Slide Number Placeholder 7"/>
          <p:cNvSpPr>
            <a:spLocks noGrp="1"/>
          </p:cNvSpPr>
          <p:nvPr>
            <p:ph type="sldNum" sz="quarter" idx="10"/>
          </p:nvPr>
        </p:nvSpPr>
        <p:spPr/>
        <p:txBody>
          <a:bodyPr/>
          <a:lstStyle/>
          <a:p>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hasCustomPrompt="1"/>
          </p:nvPr>
        </p:nvSpPr>
        <p:spPr/>
        <p:txBody>
          <a:bodyPr/>
          <a:lstStyle>
            <a:lvl1pPr>
              <a:defRPr/>
            </a:lvl1pPr>
          </a:lstStyle>
          <a:p>
            <a:r>
              <a:rPr lang="en-US" dirty="0" smtClean="0"/>
              <a:t>Click to edit Master text styles </a:t>
            </a:r>
          </a:p>
          <a:p>
            <a:pPr lvl="1"/>
            <a:r>
              <a:rPr lang="en-AU" dirty="0" smtClean="0"/>
              <a:t>First Point</a:t>
            </a:r>
          </a:p>
          <a:p>
            <a:pPr lvl="1"/>
            <a:r>
              <a:rPr lang="en-AU" dirty="0" smtClean="0"/>
              <a:t>Second Point</a:t>
            </a:r>
          </a:p>
          <a:p>
            <a:pPr lvl="1"/>
            <a:r>
              <a:rPr lang="en-AU" dirty="0" smtClean="0"/>
              <a:t>Third Point</a:t>
            </a:r>
          </a:p>
          <a:p>
            <a:pPr lvl="1"/>
            <a:r>
              <a:rPr lang="en-AU" dirty="0" smtClean="0"/>
              <a:t>Fourth Point</a:t>
            </a:r>
            <a:endParaRPr lang="en-AU" dirty="0"/>
          </a:p>
        </p:txBody>
      </p:sp>
      <p:sp>
        <p:nvSpPr>
          <p:cNvPr id="8" name="Slide Number Placeholder 7"/>
          <p:cNvSpPr>
            <a:spLocks noGrp="1"/>
          </p:cNvSpPr>
          <p:nvPr>
            <p:ph type="sldNum" sz="quarter" idx="10"/>
          </p:nvPr>
        </p:nvSpPr>
        <p:spPr/>
        <p:txBody>
          <a:bodyPr/>
          <a:lstStyle/>
          <a:p>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114425" y="2266950"/>
            <a:ext cx="3881438" cy="323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148263" y="2266950"/>
            <a:ext cx="3883025" cy="323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9" name="Slide Number Placeholder 8"/>
          <p:cNvSpPr>
            <a:spLocks noGrp="1"/>
          </p:cNvSpPr>
          <p:nvPr>
            <p:ph type="sldNum" sz="quarter" idx="10"/>
          </p:nvPr>
        </p:nvSpPr>
        <p:spPr/>
        <p:txBody>
          <a:bodyPr/>
          <a:lstStyle/>
          <a:p>
            <a:fld id="{BDD20264-7672-48B3-8FE5-E0FBA945C00B}" type="slidenum">
              <a:rPr lang="en-AU" smtClean="0"/>
              <a:pPr/>
              <a:t>‹#›</a:t>
            </a:fld>
            <a:endParaRPr lang="en-AU" dirty="0"/>
          </a:p>
        </p:txBody>
      </p:sp>
      <p:sp>
        <p:nvSpPr>
          <p:cNvPr id="10" name="Footer Placeholder 9"/>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1" name="Slide Number Placeholder 10"/>
          <p:cNvSpPr>
            <a:spLocks noGrp="1"/>
          </p:cNvSpPr>
          <p:nvPr>
            <p:ph type="sldNum" sz="quarter" idx="10"/>
          </p:nvPr>
        </p:nvSpPr>
        <p:spPr/>
        <p:txBody>
          <a:bodyPr/>
          <a:lstStyle/>
          <a:p>
            <a:fld id="{BDD20264-7672-48B3-8FE5-E0FBA945C00B}" type="slidenum">
              <a:rPr lang="en-AU" smtClean="0"/>
              <a:pPr/>
              <a:t>‹#›</a:t>
            </a:fld>
            <a:endParaRPr lang="en-AU" dirty="0"/>
          </a:p>
        </p:txBody>
      </p:sp>
      <p:sp>
        <p:nvSpPr>
          <p:cNvPr id="12" name="Footer Placeholder 11"/>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8"/>
          <p:cNvSpPr>
            <a:spLocks noGrp="1"/>
          </p:cNvSpPr>
          <p:nvPr>
            <p:ph type="sldNum" sz="quarter" idx="10"/>
          </p:nvPr>
        </p:nvSpPr>
        <p:spPr>
          <a:xfrm>
            <a:off x="212708" y="6356350"/>
            <a:ext cx="2311400" cy="365125"/>
          </a:xfrm>
        </p:spPr>
        <p:txBody>
          <a:bodyPr/>
          <a:lstStyle/>
          <a:p>
            <a:fld id="{BDD20264-7672-48B3-8FE5-E0FBA945C00B}" type="slidenum">
              <a:rPr lang="en-AU" smtClean="0"/>
              <a:pPr/>
              <a:t>‹#›</a:t>
            </a:fld>
            <a:endParaRPr lang="en-AU" dirty="0"/>
          </a:p>
        </p:txBody>
      </p:sp>
      <p:sp>
        <p:nvSpPr>
          <p:cNvPr id="6" name="Footer Placeholder 9"/>
          <p:cNvSpPr>
            <a:spLocks noGrp="1"/>
          </p:cNvSpPr>
          <p:nvPr>
            <p:ph type="ftr" sz="quarter" idx="11"/>
          </p:nvPr>
        </p:nvSpPr>
        <p:spPr>
          <a:xfrm>
            <a:off x="3384550" y="6356350"/>
            <a:ext cx="3136900" cy="365125"/>
          </a:xfrm>
        </p:spPr>
        <p:txBody>
          <a:bodyPr/>
          <a:lstStyle/>
          <a:p>
            <a:r>
              <a:rPr lang="en-AU" smtClean="0"/>
              <a:t>Presentation title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8"/>
          <p:cNvSpPr>
            <a:spLocks noGrp="1"/>
          </p:cNvSpPr>
          <p:nvPr>
            <p:ph type="sldNum" sz="quarter" idx="10"/>
          </p:nvPr>
        </p:nvSpPr>
        <p:spPr>
          <a:xfrm>
            <a:off x="212708" y="6356350"/>
            <a:ext cx="2311400" cy="365125"/>
          </a:xfrm>
        </p:spPr>
        <p:txBody>
          <a:bodyPr/>
          <a:lstStyle/>
          <a:p>
            <a:fld id="{BDD20264-7672-48B3-8FE5-E0FBA945C00B}" type="slidenum">
              <a:rPr lang="en-AU" smtClean="0"/>
              <a:pPr/>
              <a:t>‹#›</a:t>
            </a:fld>
            <a:endParaRPr lang="en-AU" dirty="0"/>
          </a:p>
        </p:txBody>
      </p:sp>
      <p:sp>
        <p:nvSpPr>
          <p:cNvPr id="8" name="Footer Placeholder 9"/>
          <p:cNvSpPr>
            <a:spLocks noGrp="1"/>
          </p:cNvSpPr>
          <p:nvPr>
            <p:ph type="ftr" sz="quarter" idx="11"/>
          </p:nvPr>
        </p:nvSpPr>
        <p:spPr>
          <a:xfrm>
            <a:off x="3384550" y="6356350"/>
            <a:ext cx="3136900" cy="365125"/>
          </a:xfrm>
        </p:spPr>
        <p:txBody>
          <a:bodyPr/>
          <a:lstStyle/>
          <a:p>
            <a:r>
              <a:rPr lang="en-AU" smtClean="0"/>
              <a:t>Presentation title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Picture 15" descr="ARTD-Logo-Parts5.jpg"/>
          <p:cNvPicPr>
            <a:picLocks noChangeAspect="1"/>
          </p:cNvPicPr>
          <p:nvPr/>
        </p:nvPicPr>
        <p:blipFill>
          <a:blip r:embed="rId15" cstate="print"/>
          <a:srcRect l="4092" t="5445" r="5371" b="72277"/>
          <a:stretch>
            <a:fillRect/>
          </a:stretch>
        </p:blipFill>
        <p:spPr>
          <a:xfrm>
            <a:off x="380968" y="928670"/>
            <a:ext cx="8429684" cy="214314"/>
          </a:xfrm>
          <a:prstGeom prst="rect">
            <a:avLst/>
          </a:prstGeom>
        </p:spPr>
      </p:pic>
      <p:sp>
        <p:nvSpPr>
          <p:cNvPr id="1026" name="Rectangle 2"/>
          <p:cNvSpPr>
            <a:spLocks noGrp="1" noChangeArrowheads="1"/>
          </p:cNvSpPr>
          <p:nvPr>
            <p:ph type="title"/>
          </p:nvPr>
        </p:nvSpPr>
        <p:spPr bwMode="auto">
          <a:xfrm>
            <a:off x="452407" y="142852"/>
            <a:ext cx="8578882" cy="92538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dirty="0" smtClean="0"/>
          </a:p>
        </p:txBody>
      </p:sp>
      <p:sp>
        <p:nvSpPr>
          <p:cNvPr id="1027" name="Rectangle 3"/>
          <p:cNvSpPr>
            <a:spLocks noGrp="1" noChangeArrowheads="1"/>
          </p:cNvSpPr>
          <p:nvPr>
            <p:ph type="body" idx="1"/>
          </p:nvPr>
        </p:nvSpPr>
        <p:spPr bwMode="auto">
          <a:xfrm>
            <a:off x="452407" y="1214422"/>
            <a:ext cx="8578882" cy="429102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
        <p:nvSpPr>
          <p:cNvPr id="12" name="Footer Placeholder 11"/>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solidFill>
                <a:latin typeface="+mn-lt"/>
              </a:defRPr>
            </a:lvl1pPr>
          </a:lstStyle>
          <a:p>
            <a:r>
              <a:rPr lang="en-AU" dirty="0" smtClean="0"/>
              <a:t>Presentation title</a:t>
            </a:r>
            <a:endParaRPr lang="en-AU" dirty="0"/>
          </a:p>
        </p:txBody>
      </p:sp>
      <p:sp>
        <p:nvSpPr>
          <p:cNvPr id="15" name="Slide Number Placeholder 14"/>
          <p:cNvSpPr>
            <a:spLocks noGrp="1"/>
          </p:cNvSpPr>
          <p:nvPr>
            <p:ph type="sldNum" sz="quarter" idx="4"/>
          </p:nvPr>
        </p:nvSpPr>
        <p:spPr>
          <a:xfrm>
            <a:off x="7381892" y="6356350"/>
            <a:ext cx="2311400" cy="365125"/>
          </a:xfrm>
          <a:prstGeom prst="rect">
            <a:avLst/>
          </a:prstGeom>
        </p:spPr>
        <p:txBody>
          <a:bodyPr vert="horz" lIns="91440" tIns="45720" rIns="91440" bIns="45720" rtlCol="0" anchor="ctr"/>
          <a:lstStyle>
            <a:lvl1pPr algn="r">
              <a:defRPr sz="1200">
                <a:solidFill>
                  <a:schemeClr val="tx1"/>
                </a:solidFill>
                <a:latin typeface="+mn-lt"/>
              </a:defRPr>
            </a:lvl1pPr>
          </a:lstStyle>
          <a:p>
            <a:fld id="{B98B0051-3AE8-45D9-B875-C87270BE6E78}" type="slidenum">
              <a:rPr lang="en-AU" smtClean="0"/>
              <a:pPr/>
              <a:t>‹#›</a:t>
            </a:fld>
            <a:endParaRPr lang="en-AU" dirty="0"/>
          </a:p>
        </p:txBody>
      </p:sp>
      <p:pic>
        <p:nvPicPr>
          <p:cNvPr id="9" name="Picture 8" descr="ARTD-Logo-Parts1.jpg"/>
          <p:cNvPicPr>
            <a:picLocks noChangeAspect="1"/>
          </p:cNvPicPr>
          <p:nvPr/>
        </p:nvPicPr>
        <p:blipFill>
          <a:blip r:embed="rId16" cstate="print"/>
          <a:stretch>
            <a:fillRect/>
          </a:stretch>
        </p:blipFill>
        <p:spPr>
          <a:xfrm>
            <a:off x="166654" y="6356350"/>
            <a:ext cx="1665712" cy="3958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6" r:id="rId2"/>
    <p:sldLayoutId id="2147483652" r:id="rId3"/>
    <p:sldLayoutId id="2147483665"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4" r:id="rId13"/>
  </p:sldLayoutIdLst>
  <p:hf hdr="0" ft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300" b="1">
          <a:solidFill>
            <a:schemeClr val="tx2"/>
          </a:solidFill>
          <a:latin typeface="Verdana" pitchFamily="34" charset="0"/>
          <a:cs typeface="Arial" charset="0"/>
        </a:defRPr>
      </a:lvl2pPr>
      <a:lvl3pPr algn="l" rtl="0" eaLnBrk="1" fontAlgn="base" hangingPunct="1">
        <a:spcBef>
          <a:spcPct val="0"/>
        </a:spcBef>
        <a:spcAft>
          <a:spcPct val="0"/>
        </a:spcAft>
        <a:defRPr sz="3300" b="1">
          <a:solidFill>
            <a:schemeClr val="tx2"/>
          </a:solidFill>
          <a:latin typeface="Verdana" pitchFamily="34" charset="0"/>
          <a:cs typeface="Arial" charset="0"/>
        </a:defRPr>
      </a:lvl3pPr>
      <a:lvl4pPr algn="l" rtl="0" eaLnBrk="1" fontAlgn="base" hangingPunct="1">
        <a:spcBef>
          <a:spcPct val="0"/>
        </a:spcBef>
        <a:spcAft>
          <a:spcPct val="0"/>
        </a:spcAft>
        <a:defRPr sz="3300" b="1">
          <a:solidFill>
            <a:schemeClr val="tx2"/>
          </a:solidFill>
          <a:latin typeface="Verdana" pitchFamily="34" charset="0"/>
          <a:cs typeface="Arial" charset="0"/>
        </a:defRPr>
      </a:lvl4pPr>
      <a:lvl5pPr algn="l" rtl="0" eaLnBrk="1" fontAlgn="base" hangingPunct="1">
        <a:spcBef>
          <a:spcPct val="0"/>
        </a:spcBef>
        <a:spcAft>
          <a:spcPct val="0"/>
        </a:spcAft>
        <a:defRPr sz="3300" b="1">
          <a:solidFill>
            <a:schemeClr val="tx2"/>
          </a:solidFill>
          <a:latin typeface="Verdana" pitchFamily="34" charset="0"/>
          <a:cs typeface="Arial" charset="0"/>
        </a:defRPr>
      </a:lvl5pPr>
      <a:lvl6pPr marL="457200" algn="l" rtl="0" eaLnBrk="1" fontAlgn="base" hangingPunct="1">
        <a:spcBef>
          <a:spcPct val="0"/>
        </a:spcBef>
        <a:spcAft>
          <a:spcPct val="0"/>
        </a:spcAft>
        <a:defRPr sz="3300" b="1">
          <a:solidFill>
            <a:schemeClr val="tx2"/>
          </a:solidFill>
          <a:latin typeface="Verdana" pitchFamily="34" charset="0"/>
          <a:cs typeface="Arial" charset="0"/>
        </a:defRPr>
      </a:lvl6pPr>
      <a:lvl7pPr marL="914400" algn="l" rtl="0" eaLnBrk="1" fontAlgn="base" hangingPunct="1">
        <a:spcBef>
          <a:spcPct val="0"/>
        </a:spcBef>
        <a:spcAft>
          <a:spcPct val="0"/>
        </a:spcAft>
        <a:defRPr sz="3300" b="1">
          <a:solidFill>
            <a:schemeClr val="tx2"/>
          </a:solidFill>
          <a:latin typeface="Verdana" pitchFamily="34" charset="0"/>
          <a:cs typeface="Arial" charset="0"/>
        </a:defRPr>
      </a:lvl7pPr>
      <a:lvl8pPr marL="1371600" algn="l" rtl="0" eaLnBrk="1" fontAlgn="base" hangingPunct="1">
        <a:spcBef>
          <a:spcPct val="0"/>
        </a:spcBef>
        <a:spcAft>
          <a:spcPct val="0"/>
        </a:spcAft>
        <a:defRPr sz="3300" b="1">
          <a:solidFill>
            <a:schemeClr val="tx2"/>
          </a:solidFill>
          <a:latin typeface="Verdana" pitchFamily="34" charset="0"/>
          <a:cs typeface="Arial" charset="0"/>
        </a:defRPr>
      </a:lvl8pPr>
      <a:lvl9pPr marL="1828800" algn="l" rtl="0" eaLnBrk="1" fontAlgn="base" hangingPunct="1">
        <a:spcBef>
          <a:spcPct val="0"/>
        </a:spcBef>
        <a:spcAft>
          <a:spcPct val="0"/>
        </a:spcAft>
        <a:defRPr sz="3300" b="1">
          <a:solidFill>
            <a:schemeClr val="tx2"/>
          </a:solidFill>
          <a:latin typeface="Verdana" pitchFamily="34" charset="0"/>
          <a:cs typeface="Arial" charset="0"/>
        </a:defRPr>
      </a:lvl9pPr>
    </p:titleStyle>
    <p:bodyStyle>
      <a:lvl1pPr marL="357188" indent="-357188" algn="l" rtl="0" eaLnBrk="1" fontAlgn="base" hangingPunct="1">
        <a:spcBef>
          <a:spcPct val="20000"/>
        </a:spcBef>
        <a:spcAft>
          <a:spcPct val="0"/>
        </a:spcAft>
        <a:buClr>
          <a:schemeClr val="tx2"/>
        </a:buClr>
        <a:buFont typeface="Arial" pitchFamily="34" charset="0"/>
        <a:buChar char="•"/>
        <a:defRPr sz="2400">
          <a:solidFill>
            <a:schemeClr val="tx1"/>
          </a:solidFill>
          <a:latin typeface="+mn-lt"/>
          <a:ea typeface="+mn-ea"/>
          <a:cs typeface="+mn-cs"/>
        </a:defRPr>
      </a:lvl1pPr>
      <a:lvl2pPr marL="714375" indent="-357188" algn="l" rtl="0" eaLnBrk="1" fontAlgn="base" hangingPunct="1">
        <a:spcBef>
          <a:spcPct val="20000"/>
        </a:spcBef>
        <a:spcAft>
          <a:spcPct val="0"/>
        </a:spcAft>
        <a:buClr>
          <a:schemeClr val="tx2"/>
        </a:buClr>
        <a:buFont typeface="Arial" pitchFamily="34" charset="0"/>
        <a:buChar char="•"/>
        <a:defRPr sz="2000">
          <a:solidFill>
            <a:schemeClr val="accent6">
              <a:lumMod val="75000"/>
              <a:lumOff val="25000"/>
            </a:schemeClr>
          </a:solidFill>
          <a:latin typeface="+mn-lt"/>
          <a:cs typeface="+mn-cs"/>
        </a:defRPr>
      </a:lvl2pPr>
      <a:lvl3pPr marL="1079500" indent="-365125" algn="l" rtl="0" eaLnBrk="1" fontAlgn="base" hangingPunct="1">
        <a:spcBef>
          <a:spcPct val="20000"/>
        </a:spcBef>
        <a:spcAft>
          <a:spcPct val="0"/>
        </a:spcAft>
        <a:buClr>
          <a:schemeClr val="tx2"/>
        </a:buClr>
        <a:buFont typeface="Arial" pitchFamily="34" charset="0"/>
        <a:buChar char="•"/>
        <a:defRPr sz="1800">
          <a:solidFill>
            <a:schemeClr val="accent6">
              <a:lumMod val="75000"/>
              <a:lumOff val="25000"/>
            </a:schemeClr>
          </a:solidFill>
          <a:latin typeface="+mn-lt"/>
          <a:cs typeface="+mn-cs"/>
        </a:defRPr>
      </a:lvl3pPr>
      <a:lvl4pPr marL="1436688" indent="-357188" algn="l" rtl="0" eaLnBrk="1" fontAlgn="base" hangingPunct="1">
        <a:spcBef>
          <a:spcPct val="20000"/>
        </a:spcBef>
        <a:spcAft>
          <a:spcPct val="0"/>
        </a:spcAft>
        <a:buClr>
          <a:schemeClr val="tx2"/>
        </a:buClr>
        <a:buFont typeface="Arial" pitchFamily="34" charset="0"/>
        <a:buChar char="•"/>
        <a:defRPr sz="1600">
          <a:solidFill>
            <a:schemeClr val="accent6">
              <a:lumMod val="75000"/>
              <a:lumOff val="25000"/>
            </a:schemeClr>
          </a:solidFill>
          <a:latin typeface="+mn-lt"/>
          <a:cs typeface="+mn-cs"/>
        </a:defRPr>
      </a:lvl4pPr>
      <a:lvl5pPr marL="1793875" indent="-357188" algn="l" rtl="0" eaLnBrk="1" fontAlgn="base" hangingPunct="1">
        <a:spcBef>
          <a:spcPct val="20000"/>
        </a:spcBef>
        <a:spcAft>
          <a:spcPct val="0"/>
        </a:spcAft>
        <a:buClr>
          <a:schemeClr val="tx2"/>
        </a:buClr>
        <a:buFont typeface="Arial" pitchFamily="34" charset="0"/>
        <a:buChar char="•"/>
        <a:defRPr sz="1400">
          <a:solidFill>
            <a:schemeClr val="accent6">
              <a:lumMod val="75000"/>
              <a:lumOff val="25000"/>
            </a:schemeClr>
          </a:solidFill>
          <a:latin typeface="+mn-lt"/>
          <a:cs typeface="+mn-cs"/>
        </a:defRPr>
      </a:lvl5pPr>
      <a:lvl6pPr marL="32337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6pPr>
      <a:lvl7pPr marL="36909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7pPr>
      <a:lvl8pPr marL="41481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8pPr>
      <a:lvl9pPr marL="46053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bs-sct.gc.ca/cee/tools-outils/eep-pee-eng.asp"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xx.xx@artd.com.au"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hyperlink" Target="mailto:eahy@artd.com.a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gao.gov/products/GAO-03-454"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AU" sz="3200" dirty="0" smtClean="0"/>
              <a:t>Mapping the capacity for evaluation in key NSW government agencies </a:t>
            </a:r>
            <a:r>
              <a:rPr lang="en-AU" dirty="0" smtClean="0"/>
              <a:t/>
            </a:r>
            <a:br>
              <a:rPr lang="en-AU" dirty="0" smtClean="0"/>
            </a:br>
            <a:endParaRPr lang="en-US" dirty="0"/>
          </a:p>
        </p:txBody>
      </p:sp>
      <p:sp>
        <p:nvSpPr>
          <p:cNvPr id="2051" name="Rectangle 3"/>
          <p:cNvSpPr>
            <a:spLocks noGrp="1" noChangeArrowheads="1"/>
          </p:cNvSpPr>
          <p:nvPr>
            <p:ph type="subTitle" idx="1"/>
          </p:nvPr>
        </p:nvSpPr>
        <p:spPr>
          <a:xfrm>
            <a:off x="1424608" y="3645024"/>
            <a:ext cx="6696744" cy="2160240"/>
          </a:xfrm>
        </p:spPr>
        <p:txBody>
          <a:bodyPr/>
          <a:lstStyle/>
          <a:p>
            <a:r>
              <a:rPr lang="en-AU" dirty="0" smtClean="0"/>
              <a:t>AES 2011 International Conference</a:t>
            </a:r>
          </a:p>
          <a:p>
            <a:endParaRPr lang="en-AU" dirty="0"/>
          </a:p>
          <a:p>
            <a:endParaRPr lang="en-AU" dirty="0" smtClean="0"/>
          </a:p>
          <a:p>
            <a:endParaRPr lang="en-AU" dirty="0"/>
          </a:p>
          <a:p>
            <a:r>
              <a:rPr lang="en-AU" dirty="0" smtClean="0"/>
              <a:t>						Chris Milne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AU" dirty="0" smtClean="0"/>
              <a:t>Canada</a:t>
            </a:r>
            <a:br>
              <a:rPr lang="en-AU" dirty="0" smtClean="0"/>
            </a:br>
            <a:endParaRPr lang="en-US" dirty="0"/>
          </a:p>
        </p:txBody>
      </p:sp>
      <p:sp>
        <p:nvSpPr>
          <p:cNvPr id="13315" name="Rectangle 3"/>
          <p:cNvSpPr>
            <a:spLocks noGrp="1" noChangeArrowheads="1"/>
          </p:cNvSpPr>
          <p:nvPr>
            <p:ph type="body" idx="1"/>
          </p:nvPr>
        </p:nvSpPr>
        <p:spPr>
          <a:xfrm>
            <a:off x="452407" y="1214422"/>
            <a:ext cx="8578882" cy="6247026"/>
          </a:xfrm>
        </p:spPr>
        <p:txBody>
          <a:bodyPr/>
          <a:lstStyle/>
          <a:p>
            <a:pPr marL="0" indent="0">
              <a:buNone/>
            </a:pPr>
            <a:r>
              <a:rPr lang="en-AU" dirty="0" smtClean="0"/>
              <a:t>Effective practices by evaluation units in 14 federal agencies</a:t>
            </a:r>
          </a:p>
          <a:p>
            <a:pPr lvl="1"/>
            <a:r>
              <a:rPr lang="en-AU" dirty="0" smtClean="0"/>
              <a:t>timely reporting of results for use in decision making</a:t>
            </a:r>
          </a:p>
          <a:p>
            <a:pPr lvl="1"/>
            <a:r>
              <a:rPr lang="en-AU" dirty="0" smtClean="0"/>
              <a:t>quick assessments and reactions to urgent files</a:t>
            </a:r>
          </a:p>
          <a:p>
            <a:pPr lvl="1"/>
            <a:r>
              <a:rPr lang="en-AU" dirty="0" smtClean="0"/>
              <a:t>structured and resourced to provide objective assessments and to fully understand information needs of senior management</a:t>
            </a:r>
          </a:p>
          <a:p>
            <a:pPr lvl="1"/>
            <a:r>
              <a:rPr lang="en-AU" dirty="0" smtClean="0"/>
              <a:t>supporting effective collection of meaningful performance data by program managers and other stakeholders</a:t>
            </a:r>
          </a:p>
          <a:p>
            <a:pPr lvl="1"/>
            <a:r>
              <a:rPr lang="en-AU" dirty="0" smtClean="0"/>
              <a:t>learning and development strategies that enable evaluators to address capacity gaps</a:t>
            </a:r>
          </a:p>
          <a:p>
            <a:pPr lvl="1"/>
            <a:endParaRPr lang="en-AU" dirty="0" smtClean="0"/>
          </a:p>
          <a:p>
            <a:pPr marL="722312" lvl="2" indent="0">
              <a:buNone/>
            </a:pPr>
            <a:r>
              <a:rPr lang="en-AU" sz="1600" u="sng" dirty="0" smtClean="0"/>
              <a:t>Treasury Board of </a:t>
            </a:r>
            <a:r>
              <a:rPr lang="en-AU" sz="1600" dirty="0" smtClean="0"/>
              <a:t>Canada (2004) </a:t>
            </a:r>
            <a:r>
              <a:rPr lang="en-AU" sz="1600" i="1" dirty="0" smtClean="0"/>
              <a:t>Report on Effective Evaluation Practices </a:t>
            </a:r>
            <a:r>
              <a:rPr lang="en-AU" sz="1600" dirty="0" smtClean="0"/>
              <a:t>Centre of Excellence for Evaluation </a:t>
            </a:r>
            <a:r>
              <a:rPr lang="en-AU" sz="1600" u="sng" dirty="0" smtClean="0">
                <a:hlinkClick r:id="rId3"/>
              </a:rPr>
              <a:t>http://www.tbs-sct.gc.ca/cee/tools-outils/eep-pee-eng.asp</a:t>
            </a:r>
            <a:r>
              <a:rPr lang="en-AU" sz="1600" dirty="0" smtClean="0"/>
              <a:t> </a:t>
            </a:r>
            <a:endParaRPr lang="en-AU" sz="1600" dirty="0"/>
          </a:p>
        </p:txBody>
      </p:sp>
      <p:sp>
        <p:nvSpPr>
          <p:cNvPr id="4" name="Slide Number Placeholder 3"/>
          <p:cNvSpPr>
            <a:spLocks noGrp="1"/>
          </p:cNvSpPr>
          <p:nvPr>
            <p:ph type="sldNum" sz="quarter" idx="10"/>
          </p:nvPr>
        </p:nvSpPr>
        <p:spPr/>
        <p:txBody>
          <a:bodyPr/>
          <a:lstStyle/>
          <a:p>
            <a:r>
              <a:rPr lang="en-AU" dirty="0" smtClean="0"/>
              <a:t>Page </a:t>
            </a:r>
            <a:fld id="{BDD20264-7672-48B3-8FE5-E0FBA945C00B}" type="slidenum">
              <a:rPr lang="en-AU" smtClean="0"/>
              <a:pPr/>
              <a:t>10</a:t>
            </a:fld>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Australia </a:t>
            </a:r>
            <a:endParaRPr lang="en-US" dirty="0"/>
          </a:p>
        </p:txBody>
      </p:sp>
      <p:sp>
        <p:nvSpPr>
          <p:cNvPr id="13315" name="Rectangle 3"/>
          <p:cNvSpPr>
            <a:spLocks noGrp="1" noChangeArrowheads="1"/>
          </p:cNvSpPr>
          <p:nvPr>
            <p:ph type="body" idx="1"/>
          </p:nvPr>
        </p:nvSpPr>
        <p:spPr>
          <a:xfrm>
            <a:off x="452407" y="1214422"/>
            <a:ext cx="8578882" cy="4950882"/>
          </a:xfrm>
        </p:spPr>
        <p:txBody>
          <a:bodyPr/>
          <a:lstStyle/>
          <a:p>
            <a:pPr>
              <a:buNone/>
            </a:pPr>
            <a:r>
              <a:rPr lang="en-AU" dirty="0" smtClean="0"/>
              <a:t>Five-year journey of Vic DPI to develop internal EC led to seven recommendations: </a:t>
            </a:r>
          </a:p>
          <a:p>
            <a:pPr lvl="1"/>
            <a:r>
              <a:rPr lang="en-AU" dirty="0" smtClean="0"/>
              <a:t>start small and grow evaluation</a:t>
            </a:r>
          </a:p>
          <a:p>
            <a:pPr lvl="1"/>
            <a:r>
              <a:rPr lang="en-AU" dirty="0" smtClean="0"/>
              <a:t>address supply and demand</a:t>
            </a:r>
          </a:p>
          <a:p>
            <a:pPr lvl="1"/>
            <a:r>
              <a:rPr lang="en-AU" dirty="0" smtClean="0"/>
              <a:t>work top-down and bottom-up simultaneously</a:t>
            </a:r>
          </a:p>
          <a:p>
            <a:pPr lvl="1"/>
            <a:r>
              <a:rPr lang="en-AU" dirty="0" smtClean="0"/>
              <a:t>use a theory of change</a:t>
            </a:r>
          </a:p>
          <a:p>
            <a:pPr lvl="1"/>
            <a:r>
              <a:rPr lang="en-AU" dirty="0" smtClean="0"/>
              <a:t>develop a common evaluation framework, including a generic programme theory</a:t>
            </a:r>
          </a:p>
          <a:p>
            <a:pPr lvl="1"/>
            <a:r>
              <a:rPr lang="en-AU" dirty="0" smtClean="0"/>
              <a:t>build knowledge of what works within the agency’s context; systematically and visibly evaluate each stage.</a:t>
            </a:r>
          </a:p>
          <a:p>
            <a:pPr lvl="1"/>
            <a:endParaRPr lang="en-AU" dirty="0" smtClean="0"/>
          </a:p>
          <a:p>
            <a:pPr marL="357187" lvl="1" indent="0">
              <a:buNone/>
            </a:pPr>
            <a:r>
              <a:rPr lang="en-AU" sz="1600" dirty="0" smtClean="0"/>
              <a:t>McDonald </a:t>
            </a:r>
            <a:r>
              <a:rPr lang="en-AU" sz="1600" dirty="0" err="1" smtClean="0"/>
              <a:t>Bron</a:t>
            </a:r>
            <a:r>
              <a:rPr lang="en-AU" sz="1600" dirty="0" smtClean="0"/>
              <a:t>, Patricia Rogers, Bruce </a:t>
            </a:r>
            <a:r>
              <a:rPr lang="en-AU" sz="1600" dirty="0" err="1" smtClean="0"/>
              <a:t>Kefford</a:t>
            </a:r>
            <a:r>
              <a:rPr lang="en-AU" sz="1600" dirty="0" smtClean="0"/>
              <a:t> (2003) </a:t>
            </a:r>
            <a:r>
              <a:rPr lang="en-AU" sz="1600" i="1" dirty="0" smtClean="0"/>
              <a:t>Teaching People to Fish? Building the Evaluation Capability of Public Sector Organizations </a:t>
            </a:r>
            <a:r>
              <a:rPr lang="en-AU" sz="1600" dirty="0" smtClean="0"/>
              <a:t>Evaluation Vol 9(1): 9–29 SAGE Publications (London, Thousand Oaks and New Delhi)</a:t>
            </a:r>
            <a:endParaRPr lang="en-AU" sz="1600" dirty="0" smtClean="0">
              <a:solidFill>
                <a:schemeClr val="accent6">
                  <a:lumMod val="75000"/>
                  <a:lumOff val="25000"/>
                </a:schemeClr>
              </a:solidFill>
            </a:endParaRPr>
          </a:p>
        </p:txBody>
      </p:sp>
      <p:sp>
        <p:nvSpPr>
          <p:cNvPr id="4" name="Slide Number Placeholder 3"/>
          <p:cNvSpPr>
            <a:spLocks noGrp="1"/>
          </p:cNvSpPr>
          <p:nvPr>
            <p:ph type="sldNum" sz="quarter" idx="10"/>
          </p:nvPr>
        </p:nvSpPr>
        <p:spPr/>
        <p:txBody>
          <a:bodyPr/>
          <a:lstStyle/>
          <a:p>
            <a:r>
              <a:rPr lang="en-AU" dirty="0" smtClean="0"/>
              <a:t>Page </a:t>
            </a:r>
            <a:fld id="{BDD20264-7672-48B3-8FE5-E0FBA945C00B}" type="slidenum">
              <a:rPr lang="en-AU" smtClean="0"/>
              <a:pPr/>
              <a:t>11</a:t>
            </a:fld>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214422"/>
            <a:ext cx="7894712" cy="5022890"/>
          </a:xfrm>
        </p:spPr>
        <p:txBody>
          <a:bodyPr/>
          <a:lstStyle/>
          <a:p>
            <a:pPr>
              <a:buNone/>
            </a:pPr>
            <a:r>
              <a:rPr lang="en-AU" dirty="0" smtClean="0"/>
              <a:t>	</a:t>
            </a:r>
          </a:p>
          <a:p>
            <a:pPr marL="457200" lvl="0" indent="-457200">
              <a:buFont typeface="+mj-lt"/>
              <a:buAutoNum type="arabicPeriod"/>
            </a:pPr>
            <a:r>
              <a:rPr lang="en-AU" dirty="0" smtClean="0"/>
              <a:t>Leadership and governance</a:t>
            </a:r>
          </a:p>
          <a:p>
            <a:pPr marL="457200" lvl="0" indent="-457200">
              <a:buFont typeface="+mj-lt"/>
              <a:buAutoNum type="arabicPeriod"/>
            </a:pPr>
            <a:endParaRPr lang="en-AU" dirty="0" smtClean="0"/>
          </a:p>
          <a:p>
            <a:pPr marL="457200" lvl="0" indent="-457200">
              <a:buFont typeface="+mj-lt"/>
              <a:buAutoNum type="arabicPeriod"/>
            </a:pPr>
            <a:r>
              <a:rPr lang="en-AU" dirty="0" smtClean="0"/>
              <a:t>Management  </a:t>
            </a:r>
          </a:p>
          <a:p>
            <a:pPr marL="457200" lvl="0" indent="-457200">
              <a:buFont typeface="+mj-lt"/>
              <a:buAutoNum type="arabicPeriod"/>
            </a:pPr>
            <a:endParaRPr lang="en-AU" dirty="0" smtClean="0"/>
          </a:p>
          <a:p>
            <a:pPr marL="457200" lvl="0" indent="-457200">
              <a:buFont typeface="+mj-lt"/>
              <a:buAutoNum type="arabicPeriod"/>
            </a:pPr>
            <a:r>
              <a:rPr lang="en-AU" dirty="0" smtClean="0"/>
              <a:t>Knowledge and expertise</a:t>
            </a:r>
          </a:p>
          <a:p>
            <a:pPr marL="457200" lvl="0" indent="-457200">
              <a:buFont typeface="+mj-lt"/>
              <a:buAutoNum type="arabicPeriod"/>
            </a:pPr>
            <a:endParaRPr lang="en-AU" dirty="0" smtClean="0"/>
          </a:p>
          <a:p>
            <a:pPr marL="457200" lvl="0" indent="-457200">
              <a:buFont typeface="+mj-lt"/>
              <a:buAutoNum type="arabicPeriod"/>
            </a:pPr>
            <a:r>
              <a:rPr lang="en-AU" dirty="0" smtClean="0"/>
              <a:t>Program readiness for evaluation</a:t>
            </a:r>
          </a:p>
          <a:p>
            <a:pPr marL="457200" lvl="0" indent="-457200">
              <a:buFont typeface="+mj-lt"/>
              <a:buAutoNum type="arabicPeriod"/>
            </a:pPr>
            <a:endParaRPr lang="en-AU" dirty="0" smtClean="0"/>
          </a:p>
          <a:p>
            <a:pPr marL="457200" indent="-457200">
              <a:buFont typeface="+mj-lt"/>
              <a:buAutoNum type="arabicPeriod"/>
            </a:pPr>
            <a:r>
              <a:rPr lang="en-AU" dirty="0" smtClean="0"/>
              <a:t>Record of effective evaluation </a:t>
            </a:r>
          </a:p>
          <a:p>
            <a:pPr marL="457200" lvl="0" indent="-457200">
              <a:buFont typeface="+mj-lt"/>
              <a:buAutoNum type="arabicPeriod"/>
            </a:pPr>
            <a:endParaRPr lang="en-AU" dirty="0" smtClean="0"/>
          </a:p>
          <a:p>
            <a:pPr marL="457200" lvl="0" indent="-457200">
              <a:buNone/>
            </a:pPr>
            <a:r>
              <a:rPr lang="en-AU" dirty="0" smtClean="0"/>
              <a:t> </a:t>
            </a:r>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12</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Framework - domains of agency EC</a:t>
            </a:r>
            <a:endParaRPr lang="en-AU" dirty="0"/>
          </a:p>
        </p:txBody>
      </p:sp>
      <p:pic>
        <p:nvPicPr>
          <p:cNvPr id="7" name="Picture 2"/>
          <p:cNvPicPr>
            <a:picLocks noChangeAspect="1" noChangeArrowheads="1"/>
          </p:cNvPicPr>
          <p:nvPr/>
        </p:nvPicPr>
        <p:blipFill>
          <a:blip r:embed="rId3" cstate="print">
            <a:lum bright="10000"/>
          </a:blip>
          <a:srcRect l="8558" t="26390" r="8711" b="20830"/>
          <a:stretch>
            <a:fillRect/>
          </a:stretch>
        </p:blipFill>
        <p:spPr bwMode="auto">
          <a:xfrm>
            <a:off x="6537176" y="1052736"/>
            <a:ext cx="2088232" cy="1008112"/>
          </a:xfrm>
          <a:prstGeom prst="rect">
            <a:avLst/>
          </a:prstGeom>
          <a:noFill/>
          <a:ln w="9525">
            <a:noFill/>
            <a:miter lim="800000"/>
            <a:headEnd/>
            <a:tailEnd/>
          </a:ln>
          <a:effectLst>
            <a:softEdge rad="63500"/>
          </a:effectLst>
        </p:spPr>
      </p:pic>
      <p:pic>
        <p:nvPicPr>
          <p:cNvPr id="3074" name="Picture 2"/>
          <p:cNvPicPr>
            <a:picLocks noChangeAspect="1" noChangeArrowheads="1"/>
          </p:cNvPicPr>
          <p:nvPr/>
        </p:nvPicPr>
        <p:blipFill>
          <a:blip r:embed="rId4" cstate="print"/>
          <a:srcRect/>
          <a:stretch>
            <a:fillRect/>
          </a:stretch>
        </p:blipFill>
        <p:spPr bwMode="auto">
          <a:xfrm>
            <a:off x="7761312" y="3140968"/>
            <a:ext cx="828151" cy="969386"/>
          </a:xfrm>
          <a:prstGeom prst="rect">
            <a:avLst/>
          </a:prstGeom>
          <a:noFill/>
          <a:ln w="9525">
            <a:noFill/>
            <a:miter lim="800000"/>
            <a:headEnd/>
            <a:tailEnd/>
          </a:ln>
        </p:spPr>
      </p:pic>
      <p:pic>
        <p:nvPicPr>
          <p:cNvPr id="11" name="Picture 3"/>
          <p:cNvPicPr>
            <a:picLocks noChangeAspect="1" noChangeArrowheads="1"/>
          </p:cNvPicPr>
          <p:nvPr/>
        </p:nvPicPr>
        <p:blipFill>
          <a:blip r:embed="rId5" cstate="print"/>
          <a:srcRect t="6371"/>
          <a:stretch>
            <a:fillRect/>
          </a:stretch>
        </p:blipFill>
        <p:spPr bwMode="auto">
          <a:xfrm>
            <a:off x="6609184" y="2060848"/>
            <a:ext cx="2028949" cy="1058236"/>
          </a:xfrm>
          <a:prstGeom prst="rect">
            <a:avLst/>
          </a:prstGeom>
          <a:noFill/>
          <a:ln w="9525">
            <a:noFill/>
            <a:miter lim="800000"/>
            <a:headEnd/>
            <a:tailEnd/>
          </a:ln>
          <a:effectLst>
            <a:softEdge rad="63500"/>
          </a:effectLst>
        </p:spPr>
      </p:pic>
      <p:pic>
        <p:nvPicPr>
          <p:cNvPr id="12" name="Picture 6"/>
          <p:cNvPicPr>
            <a:picLocks noChangeAspect="1" noChangeArrowheads="1"/>
          </p:cNvPicPr>
          <p:nvPr/>
        </p:nvPicPr>
        <p:blipFill>
          <a:blip r:embed="rId6" cstate="print"/>
          <a:srcRect/>
          <a:stretch>
            <a:fillRect/>
          </a:stretch>
        </p:blipFill>
        <p:spPr bwMode="auto">
          <a:xfrm>
            <a:off x="7041232" y="4221088"/>
            <a:ext cx="2096641" cy="935629"/>
          </a:xfrm>
          <a:prstGeom prst="rect">
            <a:avLst/>
          </a:prstGeom>
          <a:noFill/>
          <a:ln w="9525">
            <a:noFill/>
            <a:miter lim="800000"/>
            <a:headEnd/>
            <a:tailEnd/>
          </a:ln>
          <a:effectLst>
            <a:softEdge rad="63500"/>
          </a:effectLst>
        </p:spPr>
      </p:pic>
      <p:pic>
        <p:nvPicPr>
          <p:cNvPr id="13" name="Picture 5"/>
          <p:cNvPicPr>
            <a:picLocks noChangeAspect="1" noChangeArrowheads="1"/>
          </p:cNvPicPr>
          <p:nvPr/>
        </p:nvPicPr>
        <p:blipFill>
          <a:blip r:embed="rId7" cstate="print">
            <a:lum bright="20000"/>
          </a:blip>
          <a:srcRect r="9741" b="10980"/>
          <a:stretch>
            <a:fillRect/>
          </a:stretch>
        </p:blipFill>
        <p:spPr bwMode="auto">
          <a:xfrm>
            <a:off x="7257256" y="5229200"/>
            <a:ext cx="1719675" cy="936104"/>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 calcmode="lin" valueType="num">
                                      <p:cBhvr additive="base">
                                        <p:cTn id="19" dur="500" fill="hold"/>
                                        <p:tgtEl>
                                          <p:spTgt spid="3074"/>
                                        </p:tgtEl>
                                        <p:attrNameLst>
                                          <p:attrName>ppt_x</p:attrName>
                                        </p:attrNameLst>
                                      </p:cBhvr>
                                      <p:tavLst>
                                        <p:tav tm="0">
                                          <p:val>
                                            <p:strVal val="1+#ppt_w/2"/>
                                          </p:val>
                                        </p:tav>
                                        <p:tav tm="100000">
                                          <p:val>
                                            <p:strVal val="#ppt_x"/>
                                          </p:val>
                                        </p:tav>
                                      </p:tavLst>
                                    </p:anim>
                                    <p:anim calcmode="lin" valueType="num">
                                      <p:cBhvr additive="base">
                                        <p:cTn id="20"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1+#ppt_w/2"/>
                                          </p:val>
                                        </p:tav>
                                        <p:tav tm="100000">
                                          <p:val>
                                            <p:strVal val="#ppt_x"/>
                                          </p:val>
                                        </p:tav>
                                      </p:tavLst>
                                    </p:anim>
                                    <p:anim calcmode="lin" valueType="num">
                                      <p:cBhvr additive="base">
                                        <p:cTn id="3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Method</a:t>
            </a:r>
            <a:endParaRPr lang="en-AU" dirty="0"/>
          </a:p>
        </p:txBody>
      </p:sp>
      <p:sp>
        <p:nvSpPr>
          <p:cNvPr id="3" name="Content Placeholder 2"/>
          <p:cNvSpPr>
            <a:spLocks noGrp="1"/>
          </p:cNvSpPr>
          <p:nvPr>
            <p:ph idx="1"/>
          </p:nvPr>
        </p:nvSpPr>
        <p:spPr>
          <a:xfrm>
            <a:off x="452406" y="1214422"/>
            <a:ext cx="8749065" cy="4950882"/>
          </a:xfrm>
        </p:spPr>
        <p:txBody>
          <a:bodyPr/>
          <a:lstStyle/>
          <a:p>
            <a:pPr marL="0" indent="0">
              <a:buNone/>
            </a:pPr>
            <a:r>
              <a:rPr lang="en-AU" dirty="0" smtClean="0">
                <a:ea typeface="Times New Roman"/>
                <a:cs typeface="Times New Roman"/>
              </a:rPr>
              <a:t>Map - go </a:t>
            </a:r>
            <a:r>
              <a:rPr lang="en-AU" dirty="0">
                <a:ea typeface="Times New Roman"/>
                <a:cs typeface="Times New Roman"/>
              </a:rPr>
              <a:t>to the top of the mountain and look </a:t>
            </a:r>
            <a:r>
              <a:rPr lang="en-AU" dirty="0" smtClean="0">
                <a:ea typeface="Times New Roman"/>
                <a:cs typeface="Times New Roman"/>
              </a:rPr>
              <a:t>around</a:t>
            </a:r>
          </a:p>
          <a:p>
            <a:pPr marL="0" indent="0">
              <a:buNone/>
            </a:pPr>
            <a:endParaRPr lang="en-AU" dirty="0" smtClean="0">
              <a:ea typeface="Times New Roman"/>
              <a:cs typeface="Times New Roman"/>
            </a:endParaRPr>
          </a:p>
          <a:p>
            <a:pPr marL="0" indent="0">
              <a:buNone/>
            </a:pPr>
            <a:r>
              <a:rPr lang="en-AU" dirty="0" smtClean="0">
                <a:ea typeface="Times New Roman"/>
                <a:cs typeface="Times New Roman"/>
              </a:rPr>
              <a:t>Top-down </a:t>
            </a:r>
            <a:r>
              <a:rPr lang="en-AU" dirty="0">
                <a:ea typeface="Times New Roman"/>
                <a:cs typeface="Times New Roman"/>
              </a:rPr>
              <a:t>indication of EC at a point in </a:t>
            </a:r>
            <a:r>
              <a:rPr lang="en-AU" dirty="0" smtClean="0">
                <a:ea typeface="Times New Roman"/>
                <a:cs typeface="Times New Roman"/>
              </a:rPr>
              <a:t>time</a:t>
            </a:r>
          </a:p>
          <a:p>
            <a:pPr marL="0" indent="0">
              <a:buNone/>
            </a:pPr>
            <a:r>
              <a:rPr lang="en-AU" kern="1200" dirty="0" smtClean="0"/>
              <a:t>not </a:t>
            </a:r>
            <a:r>
              <a:rPr lang="en-AU" kern="1200" dirty="0"/>
              <a:t>a </a:t>
            </a:r>
            <a:r>
              <a:rPr lang="en-AU" kern="1200" dirty="0" smtClean="0"/>
              <a:t>systematic assessment </a:t>
            </a:r>
            <a:r>
              <a:rPr lang="en-AU" kern="1200" dirty="0"/>
              <a:t>of actual </a:t>
            </a:r>
            <a:r>
              <a:rPr lang="en-AU" kern="1200" dirty="0" smtClean="0"/>
              <a:t>capacity   </a:t>
            </a:r>
            <a:endParaRPr lang="en-AU" kern="1200" dirty="0"/>
          </a:p>
          <a:p>
            <a:r>
              <a:rPr lang="en-AU" dirty="0" smtClean="0">
                <a:ea typeface="Times New Roman"/>
                <a:cs typeface="Times New Roman"/>
              </a:rPr>
              <a:t>letter from DDG, Premiers to Agency DGs</a:t>
            </a:r>
          </a:p>
          <a:p>
            <a:r>
              <a:rPr lang="en-AU" dirty="0">
                <a:ea typeface="Times New Roman"/>
                <a:cs typeface="Times New Roman"/>
              </a:rPr>
              <a:t>review available agency documents </a:t>
            </a:r>
          </a:p>
          <a:p>
            <a:r>
              <a:rPr lang="en-AU" dirty="0" smtClean="0">
                <a:ea typeface="Times New Roman"/>
                <a:cs typeface="Times New Roman"/>
              </a:rPr>
              <a:t>interview key senior managers (1-5), using framework</a:t>
            </a:r>
          </a:p>
          <a:p>
            <a:r>
              <a:rPr lang="en-AU" dirty="0" smtClean="0">
                <a:ea typeface="Times New Roman"/>
                <a:cs typeface="Times New Roman"/>
              </a:rPr>
              <a:t>write up agency report and return for checking </a:t>
            </a:r>
          </a:p>
          <a:p>
            <a:r>
              <a:rPr lang="en-AU" dirty="0" smtClean="0">
                <a:ea typeface="Times New Roman"/>
                <a:cs typeface="Times New Roman"/>
              </a:rPr>
              <a:t>final report with cross-agency analysis and conclusions, backed up by individual agency reports </a:t>
            </a:r>
          </a:p>
          <a:p>
            <a:endParaRPr lang="en-AU" dirty="0" smtClean="0">
              <a:ea typeface="Times New Roman"/>
              <a:cs typeface="Times New Roman"/>
            </a:endParaRPr>
          </a:p>
          <a:p>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13</a:t>
            </a:fld>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14</a:t>
            </a:fld>
            <a:endParaRPr lang="en-AU" dirty="0"/>
          </a:p>
        </p:txBody>
      </p:sp>
      <p:sp>
        <p:nvSpPr>
          <p:cNvPr id="6" name="AutoShape 6"/>
          <p:cNvSpPr>
            <a:spLocks noChangeArrowheads="1"/>
          </p:cNvSpPr>
          <p:nvPr/>
        </p:nvSpPr>
        <p:spPr bwMode="auto">
          <a:xfrm>
            <a:off x="632520" y="2132856"/>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a:p>
        </p:txBody>
      </p:sp>
      <p:sp>
        <p:nvSpPr>
          <p:cNvPr id="7" name="Content Placeholder 2"/>
          <p:cNvSpPr>
            <a:spLocks noGrp="1"/>
          </p:cNvSpPr>
          <p:nvPr>
            <p:ph idx="1"/>
          </p:nvPr>
        </p:nvSpPr>
        <p:spPr>
          <a:xfrm>
            <a:off x="455613" y="1412875"/>
            <a:ext cx="8234362" cy="4519613"/>
          </a:xfrm>
        </p:spPr>
        <p:txBody>
          <a:bodyPr/>
          <a:lstStyle/>
          <a:p>
            <a:pPr marL="457200" indent="-457200" eaLnBrk="1" hangingPunct="1">
              <a:buClr>
                <a:schemeClr val="tx1"/>
              </a:buClr>
              <a:buSzPct val="100000"/>
              <a:buFont typeface="Arial" charset="0"/>
              <a:buAutoNum type="arabicPeriod"/>
            </a:pPr>
            <a:r>
              <a:rPr lang="en-US" sz="2000" dirty="0" smtClean="0"/>
              <a:t>Why map EC </a:t>
            </a:r>
          </a:p>
          <a:p>
            <a:pPr marL="457200" indent="-457200" eaLnBrk="1" hangingPunct="1">
              <a:buClr>
                <a:schemeClr val="tx1"/>
              </a:buClr>
              <a:buSzPct val="100000"/>
              <a:buFont typeface="Arial" charset="0"/>
              <a:buAutoNum type="arabicPeriod"/>
            </a:pPr>
            <a:r>
              <a:rPr lang="en-US" sz="2000" dirty="0" smtClean="0"/>
              <a:t>Framework and method </a:t>
            </a:r>
          </a:p>
          <a:p>
            <a:pPr marL="457200" indent="-457200" eaLnBrk="1" hangingPunct="1">
              <a:buClr>
                <a:schemeClr val="tx1"/>
              </a:buClr>
              <a:buSzPct val="100000"/>
              <a:buFont typeface="Arial" charset="0"/>
              <a:buAutoNum type="arabicPeriod"/>
            </a:pPr>
            <a:r>
              <a:rPr lang="en-US" sz="2000" dirty="0" smtClean="0"/>
              <a:t>Findings  </a:t>
            </a:r>
          </a:p>
          <a:p>
            <a:pPr marL="457200" indent="-457200">
              <a:buClr>
                <a:schemeClr val="tx1"/>
              </a:buClr>
              <a:buSzPct val="100000"/>
              <a:buFont typeface="Arial" charset="0"/>
              <a:buAutoNum type="arabicPeriod"/>
            </a:pPr>
            <a:r>
              <a:rPr lang="en-US" sz="2000" dirty="0" smtClean="0"/>
              <a:t>Conclusions</a:t>
            </a:r>
          </a:p>
          <a:p>
            <a:pPr marL="457200" indent="-457200">
              <a:buClr>
                <a:schemeClr val="tx1"/>
              </a:buClr>
              <a:buSzPct val="100000"/>
              <a:buFont typeface="Arial" charset="0"/>
              <a:buAutoNum type="arabicPeriod"/>
            </a:pPr>
            <a:r>
              <a:rPr lang="en-US" sz="2000" dirty="0" smtClean="0"/>
              <a:t>Implications for central agencies</a:t>
            </a:r>
          </a:p>
          <a:p>
            <a:pPr marL="457200" indent="-457200">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GB" sz="2000" dirty="0" smtClean="0"/>
          </a:p>
        </p:txBody>
      </p:sp>
    </p:spTree>
    <p:extLst>
      <p:ext uri="{BB962C8B-B14F-4D97-AF65-F5344CB8AC3E}">
        <p14:creationId xmlns:p14="http://schemas.microsoft.com/office/powerpoint/2010/main" xmlns="" val="3825319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lum bright="10000"/>
          </a:blip>
          <a:srcRect l="8558" t="26390" r="8711" b="20830"/>
          <a:stretch>
            <a:fillRect/>
          </a:stretch>
        </p:blipFill>
        <p:spPr bwMode="auto">
          <a:xfrm>
            <a:off x="7041232" y="764704"/>
            <a:ext cx="2088232" cy="1008112"/>
          </a:xfrm>
          <a:prstGeom prst="rect">
            <a:avLst/>
          </a:prstGeom>
          <a:noFill/>
          <a:ln w="9525">
            <a:noFill/>
            <a:miter lim="800000"/>
            <a:headEnd/>
            <a:tailEnd/>
          </a:ln>
          <a:effectLst>
            <a:softEdge rad="63500"/>
          </a:effectLst>
        </p:spPr>
      </p:pic>
      <p:sp>
        <p:nvSpPr>
          <p:cNvPr id="12291" name="Rectangle 3"/>
          <p:cNvSpPr>
            <a:spLocks noGrp="1" noChangeArrowheads="1"/>
          </p:cNvSpPr>
          <p:nvPr>
            <p:ph idx="1"/>
          </p:nvPr>
        </p:nvSpPr>
        <p:spPr>
          <a:xfrm>
            <a:off x="1136576" y="1214422"/>
            <a:ext cx="7894712" cy="4291028"/>
          </a:xfrm>
        </p:spPr>
        <p:txBody>
          <a:bodyPr/>
          <a:lstStyle/>
          <a:p>
            <a:pPr marL="342900" lvl="0" indent="-342900">
              <a:spcAft>
                <a:spcPts val="0"/>
              </a:spcAft>
              <a:buFont typeface="Symbol"/>
              <a:buChar char=""/>
            </a:pPr>
            <a:r>
              <a:rPr lang="en-AU" sz="2000" dirty="0" smtClean="0">
                <a:ea typeface="Times New Roman"/>
                <a:cs typeface="Times New Roman"/>
              </a:rPr>
              <a:t>agency focus on outcomes </a:t>
            </a:r>
          </a:p>
          <a:p>
            <a:pPr marL="342900" lvl="0" indent="-342900">
              <a:spcAft>
                <a:spcPts val="0"/>
              </a:spcAft>
              <a:buFont typeface="Symbol"/>
              <a:buChar char=""/>
            </a:pPr>
            <a:r>
              <a:rPr lang="en-AU" sz="2000" dirty="0" smtClean="0">
                <a:ea typeface="Times New Roman"/>
                <a:cs typeface="Times New Roman"/>
              </a:rPr>
              <a:t>high level policy for evaluation that defines approach, responsibilities. standards  </a:t>
            </a:r>
          </a:p>
          <a:p>
            <a:pPr marL="342900" lvl="0" indent="-342900">
              <a:spcAft>
                <a:spcPts val="0"/>
              </a:spcAft>
              <a:buFont typeface="Symbol"/>
              <a:buChar char=""/>
            </a:pPr>
            <a:r>
              <a:rPr lang="en-AU" sz="2000" dirty="0" smtClean="0">
                <a:ea typeface="Times New Roman"/>
                <a:cs typeface="Times New Roman"/>
              </a:rPr>
              <a:t>strategy or agenda for setting priorities for significant evaluation projects</a:t>
            </a:r>
          </a:p>
          <a:p>
            <a:pPr marL="342900" lvl="0" indent="-342900">
              <a:spcAft>
                <a:spcPts val="0"/>
              </a:spcAft>
              <a:buFont typeface="Symbol"/>
              <a:buChar char=""/>
            </a:pPr>
            <a:r>
              <a:rPr lang="en-AU" sz="2000" dirty="0">
                <a:ea typeface="Times New Roman"/>
                <a:cs typeface="Times New Roman"/>
              </a:rPr>
              <a:t>i</a:t>
            </a:r>
            <a:r>
              <a:rPr lang="en-AU" sz="2000" dirty="0" smtClean="0">
                <a:ea typeface="Times New Roman"/>
                <a:cs typeface="Times New Roman"/>
              </a:rPr>
              <a:t>ncorporated into corporate/ business planning and budgeting</a:t>
            </a:r>
          </a:p>
          <a:p>
            <a:pPr marL="342900" lvl="0" indent="-342900">
              <a:spcAft>
                <a:spcPts val="0"/>
              </a:spcAft>
              <a:buFont typeface="Symbol"/>
              <a:buChar char=""/>
            </a:pPr>
            <a:r>
              <a:rPr lang="en-AU" sz="2000" dirty="0">
                <a:ea typeface="Times New Roman"/>
                <a:cs typeface="Times New Roman"/>
              </a:rPr>
              <a:t>s</a:t>
            </a:r>
            <a:r>
              <a:rPr lang="en-AU" sz="2000" dirty="0" smtClean="0">
                <a:ea typeface="Times New Roman"/>
                <a:cs typeface="Times New Roman"/>
              </a:rPr>
              <a:t>trategic decision-making is informed by evidence including evaluation </a:t>
            </a:r>
          </a:p>
          <a:p>
            <a:r>
              <a:rPr lang="en-AU" sz="2000" dirty="0">
                <a:ea typeface="Times New Roman"/>
                <a:cs typeface="Times New Roman"/>
              </a:rPr>
              <a:t>e</a:t>
            </a:r>
            <a:r>
              <a:rPr lang="en-AU" sz="2000" dirty="0" smtClean="0">
                <a:ea typeface="Times New Roman"/>
                <a:cs typeface="Times New Roman"/>
              </a:rPr>
              <a:t>valuation has champions at Executive and program level </a:t>
            </a:r>
            <a:endParaRPr lang="en-AU" sz="2000" dirty="0" smtClean="0"/>
          </a:p>
          <a:p>
            <a:pPr marL="457200" lvl="0" indent="-457200">
              <a:buFont typeface="+mj-lt"/>
              <a:buAutoNum type="arabicPeriod"/>
            </a:pPr>
            <a:endParaRPr lang="en-AU" dirty="0" smtClean="0"/>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15</a:t>
            </a:fld>
            <a:endParaRPr lang="en-AU" dirty="0"/>
          </a:p>
        </p:txBody>
      </p:sp>
      <p:sp>
        <p:nvSpPr>
          <p:cNvPr id="6" name="Title 5"/>
          <p:cNvSpPr>
            <a:spLocks noGrp="1"/>
          </p:cNvSpPr>
          <p:nvPr>
            <p:ph type="title"/>
          </p:nvPr>
        </p:nvSpPr>
        <p:spPr>
          <a:xfrm>
            <a:off x="452407" y="142852"/>
            <a:ext cx="8578882" cy="925381"/>
          </a:xfrm>
        </p:spPr>
        <p:txBody>
          <a:bodyPr/>
          <a:lstStyle/>
          <a:p>
            <a:pPr lvl="0"/>
            <a:r>
              <a:rPr lang="en-AU" dirty="0" smtClean="0"/>
              <a:t>1. Leadership and governance</a:t>
            </a:r>
            <a:br>
              <a:rPr lang="en-AU" dirty="0" smtClean="0"/>
            </a:b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214422"/>
            <a:ext cx="7894712" cy="5310922"/>
          </a:xfrm>
        </p:spPr>
        <p:txBody>
          <a:bodyPr/>
          <a:lstStyle/>
          <a:p>
            <a:r>
              <a:rPr lang="en-AU" sz="2000" dirty="0" smtClean="0"/>
              <a:t>+ all had outcomes focus </a:t>
            </a:r>
          </a:p>
          <a:p>
            <a:r>
              <a:rPr lang="en-AU" sz="2000" dirty="0" smtClean="0">
                <a:sym typeface="Symbol"/>
              </a:rPr>
              <a:t> </a:t>
            </a:r>
            <a:r>
              <a:rPr lang="en-AU" sz="2000" dirty="0" smtClean="0"/>
              <a:t>logic models to link services and outcomes</a:t>
            </a:r>
          </a:p>
          <a:p>
            <a:pPr lvl="0"/>
            <a:r>
              <a:rPr lang="en-AU" sz="2000" dirty="0" smtClean="0">
                <a:sym typeface="Symbol"/>
              </a:rPr>
              <a:t> strategic use for risks or accountably </a:t>
            </a:r>
          </a:p>
          <a:p>
            <a:r>
              <a:rPr lang="en-AU" sz="2000" dirty="0" smtClean="0"/>
              <a:t>+ recent examples of high-level strategic bodies for leadership and governance for evaluation </a:t>
            </a:r>
          </a:p>
          <a:p>
            <a:r>
              <a:rPr lang="en-AU" sz="2000" dirty="0" smtClean="0"/>
              <a:t>few </a:t>
            </a:r>
            <a:r>
              <a:rPr lang="en-AU" sz="2000" dirty="0" smtClean="0"/>
              <a:t>had formal policy and structure for evaluation but some planning </a:t>
            </a:r>
            <a:r>
              <a:rPr lang="en-AU" sz="2000" dirty="0" smtClean="0">
                <a:sym typeface="Symbol"/>
              </a:rPr>
              <a:t>to</a:t>
            </a:r>
            <a:endParaRPr lang="en-AU" sz="2000" dirty="0" smtClean="0"/>
          </a:p>
          <a:p>
            <a:r>
              <a:rPr lang="en-AU" sz="2000" kern="1200" dirty="0" smtClean="0"/>
              <a:t>formal </a:t>
            </a:r>
            <a:r>
              <a:rPr lang="en-AU" sz="2000" kern="1200" dirty="0" smtClean="0"/>
              <a:t>policy or structure appears to raise awareness of evaluation - internal and external</a:t>
            </a:r>
            <a:endParaRPr lang="en-AU" sz="2000" dirty="0" smtClean="0"/>
          </a:p>
          <a:p>
            <a:r>
              <a:rPr lang="en-AU" sz="2000" dirty="0" smtClean="0"/>
              <a:t>counter </a:t>
            </a:r>
            <a:r>
              <a:rPr lang="en-AU" sz="2000" dirty="0" smtClean="0"/>
              <a:t>view - no need for formal policy, evaluation implicit in policy/program design process and expertise in staff</a:t>
            </a:r>
          </a:p>
          <a:p>
            <a:endParaRPr lang="en-AU" dirty="0" smtClean="0"/>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16</a:t>
            </a:fld>
            <a:endParaRPr lang="en-AU" dirty="0"/>
          </a:p>
        </p:txBody>
      </p:sp>
      <p:sp>
        <p:nvSpPr>
          <p:cNvPr id="6" name="Title 5"/>
          <p:cNvSpPr>
            <a:spLocks noGrp="1"/>
          </p:cNvSpPr>
          <p:nvPr>
            <p:ph type="title"/>
          </p:nvPr>
        </p:nvSpPr>
        <p:spPr>
          <a:xfrm>
            <a:off x="452406" y="142852"/>
            <a:ext cx="9037097" cy="1197916"/>
          </a:xfrm>
        </p:spPr>
        <p:txBody>
          <a:bodyPr/>
          <a:lstStyle/>
          <a:p>
            <a:pPr lvl="0"/>
            <a:r>
              <a:rPr lang="en-AU" dirty="0" smtClean="0"/>
              <a:t>1. Leadership &amp; governance - findings</a:t>
            </a:r>
            <a:br>
              <a:rPr lang="en-AU" dirty="0" smtClean="0"/>
            </a:br>
            <a:endParaRPr lang="en-AU" dirty="0"/>
          </a:p>
        </p:txBody>
      </p:sp>
      <p:sp>
        <p:nvSpPr>
          <p:cNvPr id="7" name="Rectangle 3"/>
          <p:cNvSpPr txBox="1">
            <a:spLocks noChangeArrowheads="1"/>
          </p:cNvSpPr>
          <p:nvPr/>
        </p:nvSpPr>
        <p:spPr bwMode="auto">
          <a:xfrm>
            <a:off x="848544" y="1124744"/>
            <a:ext cx="8352928" cy="5400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357188" marR="0" lvl="0" indent="-357188" algn="l" defTabSz="914400" rtl="0" eaLnBrk="1" fontAlgn="base" latinLnBrk="0" hangingPunct="1">
              <a:lnSpc>
                <a:spcPct val="100000"/>
              </a:lnSpc>
              <a:spcBef>
                <a:spcPct val="20000"/>
              </a:spcBef>
              <a:spcAft>
                <a:spcPct val="0"/>
              </a:spcAft>
              <a:buClr>
                <a:schemeClr val="tx2"/>
              </a:buClr>
              <a:buSzTx/>
              <a:buFont typeface="Arial" pitchFamily="34" charset="0"/>
              <a:buNone/>
              <a:tabLst/>
              <a:defRPr/>
            </a:pPr>
            <a:r>
              <a:rPr kumimoji="0" lang="en-AU" sz="2000" b="0" i="0" u="none" strike="noStrike" kern="0" cap="none" spc="0" normalizeH="0" baseline="0" noProof="0" dirty="0" smtClean="0">
                <a:ln>
                  <a:noFill/>
                </a:ln>
                <a:solidFill>
                  <a:schemeClr val="tx1"/>
                </a:solidFill>
                <a:effectLst/>
                <a:uLnTx/>
                <a:uFillTx/>
                <a:latin typeface="+mn-lt"/>
                <a:ea typeface="+mn-ea"/>
                <a:cs typeface="+mn-cs"/>
              </a:rPr>
              <a:t>	</a:t>
            </a:r>
            <a:endParaRPr kumimoji="0" lang="en-AU" sz="2000" b="0" i="0" u="none" strike="noStrike" kern="0" cap="none" spc="0" normalizeH="0" baseline="0" noProof="0" dirty="0">
              <a:ln>
                <a:noFill/>
              </a:ln>
              <a:solidFill>
                <a:schemeClr val="tx1"/>
              </a:solidFill>
              <a:effectLst/>
              <a:uLnTx/>
              <a:uFillTx/>
              <a:latin typeface="+mn-lt"/>
              <a:ea typeface="+mn-ea"/>
              <a:cs typeface="+mn-cs"/>
            </a:endParaRPr>
          </a:p>
        </p:txBody>
      </p:sp>
      <p:pic>
        <p:nvPicPr>
          <p:cNvPr id="8" name="Picture 2"/>
          <p:cNvPicPr>
            <a:picLocks noChangeAspect="1" noChangeArrowheads="1"/>
          </p:cNvPicPr>
          <p:nvPr/>
        </p:nvPicPr>
        <p:blipFill>
          <a:blip r:embed="rId3" cstate="print">
            <a:lum bright="10000"/>
          </a:blip>
          <a:srcRect l="8558" t="26390" r="8711" b="20830"/>
          <a:stretch>
            <a:fillRect/>
          </a:stretch>
        </p:blipFill>
        <p:spPr bwMode="auto">
          <a:xfrm>
            <a:off x="6969224" y="620688"/>
            <a:ext cx="2088232" cy="1008112"/>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srcRect/>
          <a:stretch>
            <a:fillRect/>
          </a:stretch>
        </p:blipFill>
        <p:spPr bwMode="auto">
          <a:xfrm>
            <a:off x="7257256" y="404664"/>
            <a:ext cx="2028949" cy="1130244"/>
          </a:xfrm>
          <a:prstGeom prst="rect">
            <a:avLst/>
          </a:prstGeom>
          <a:noFill/>
          <a:ln w="9525">
            <a:noFill/>
            <a:miter lim="800000"/>
            <a:headEnd/>
            <a:tailEnd/>
          </a:ln>
          <a:effectLst>
            <a:softEdge rad="63500"/>
          </a:effectLst>
        </p:spPr>
      </p:pic>
      <p:sp>
        <p:nvSpPr>
          <p:cNvPr id="12291" name="Rectangle 3"/>
          <p:cNvSpPr>
            <a:spLocks noGrp="1" noChangeArrowheads="1"/>
          </p:cNvSpPr>
          <p:nvPr>
            <p:ph idx="1"/>
          </p:nvPr>
        </p:nvSpPr>
        <p:spPr>
          <a:xfrm>
            <a:off x="848544" y="1214422"/>
            <a:ext cx="8352928" cy="4878874"/>
          </a:xfrm>
        </p:spPr>
        <p:txBody>
          <a:bodyPr/>
          <a:lstStyle/>
          <a:p>
            <a:pPr marL="342900" indent="-342900">
              <a:spcAft>
                <a:spcPts val="0"/>
              </a:spcAft>
              <a:buFont typeface="Symbol"/>
              <a:buChar char=""/>
            </a:pPr>
            <a:r>
              <a:rPr lang="en-AU" sz="2000" dirty="0" smtClean="0">
                <a:ea typeface="Times New Roman"/>
                <a:cs typeface="Times New Roman"/>
              </a:rPr>
              <a:t>set responsibilities </a:t>
            </a:r>
            <a:r>
              <a:rPr lang="en-AU" sz="2000" dirty="0">
                <a:ea typeface="Times New Roman"/>
                <a:cs typeface="Times New Roman"/>
              </a:rPr>
              <a:t>for managing evaluation and building capacity (e.g. specialist staff or units)</a:t>
            </a:r>
          </a:p>
          <a:p>
            <a:pPr marL="342900" lvl="0" indent="-342900">
              <a:spcAft>
                <a:spcPts val="0"/>
              </a:spcAft>
              <a:buFont typeface="Symbol"/>
              <a:buChar char=""/>
            </a:pPr>
            <a:r>
              <a:rPr lang="en-AU" sz="2000" dirty="0" smtClean="0">
                <a:ea typeface="Times New Roman"/>
                <a:cs typeface="Times New Roman"/>
              </a:rPr>
              <a:t>allocated budget for evaluation </a:t>
            </a:r>
          </a:p>
          <a:p>
            <a:pPr marL="342900" lvl="0" indent="-342900">
              <a:spcAft>
                <a:spcPts val="0"/>
              </a:spcAft>
              <a:buFont typeface="Symbol"/>
              <a:buChar char=""/>
            </a:pPr>
            <a:r>
              <a:rPr lang="en-AU" sz="2000" dirty="0" smtClean="0">
                <a:ea typeface="Times New Roman"/>
                <a:cs typeface="Times New Roman"/>
              </a:rPr>
              <a:t>guidelines for managing evaluation projects (planning, procuring, monitoring progress, reviewing)</a:t>
            </a:r>
          </a:p>
          <a:p>
            <a:pPr marL="342900" lvl="0" indent="-342900">
              <a:spcAft>
                <a:spcPts val="0"/>
              </a:spcAft>
              <a:buFont typeface="Symbol"/>
              <a:buChar char=""/>
            </a:pPr>
            <a:r>
              <a:rPr lang="en-AU" sz="2000" dirty="0" smtClean="0">
                <a:ea typeface="Times New Roman"/>
                <a:cs typeface="Times New Roman"/>
              </a:rPr>
              <a:t>mechanisms for collaboration on evaluations with other agencies and stakeholders (steering committees, sharing information)</a:t>
            </a:r>
          </a:p>
          <a:p>
            <a:pPr marL="342900" lvl="0" indent="-342900">
              <a:spcAft>
                <a:spcPts val="0"/>
              </a:spcAft>
              <a:buFont typeface="Symbol"/>
              <a:buChar char=""/>
            </a:pPr>
            <a:r>
              <a:rPr lang="en-AU" sz="2000" dirty="0" smtClean="0">
                <a:ea typeface="Times New Roman"/>
                <a:cs typeface="Times New Roman"/>
              </a:rPr>
              <a:t>timely reporting of evaluation results</a:t>
            </a:r>
          </a:p>
          <a:p>
            <a:r>
              <a:rPr lang="en-AU" sz="2000" dirty="0" smtClean="0">
                <a:ea typeface="Times New Roman"/>
                <a:cs typeface="Times New Roman"/>
              </a:rPr>
              <a:t>systematic approach for monitoring quality and use of evaluations</a:t>
            </a:r>
            <a:endParaRPr lang="en-AU" sz="2000" dirty="0" smtClean="0"/>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17</a:t>
            </a:fld>
            <a:endParaRPr lang="en-AU" dirty="0"/>
          </a:p>
        </p:txBody>
      </p:sp>
      <p:sp>
        <p:nvSpPr>
          <p:cNvPr id="6" name="Title 5"/>
          <p:cNvSpPr>
            <a:spLocks noGrp="1"/>
          </p:cNvSpPr>
          <p:nvPr>
            <p:ph type="title"/>
          </p:nvPr>
        </p:nvSpPr>
        <p:spPr>
          <a:xfrm>
            <a:off x="452407" y="142852"/>
            <a:ext cx="8578882" cy="925381"/>
          </a:xfrm>
        </p:spPr>
        <p:txBody>
          <a:bodyPr/>
          <a:lstStyle/>
          <a:p>
            <a:pPr lvl="0"/>
            <a:r>
              <a:rPr lang="en-AU" dirty="0" smtClean="0"/>
              <a:t>2. Management </a:t>
            </a:r>
            <a:br>
              <a:rPr lang="en-AU" dirty="0" smtClean="0"/>
            </a:b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srcRect/>
          <a:stretch>
            <a:fillRect/>
          </a:stretch>
        </p:blipFill>
        <p:spPr bwMode="auto">
          <a:xfrm>
            <a:off x="7617296" y="692696"/>
            <a:ext cx="2028949" cy="1130244"/>
          </a:xfrm>
          <a:prstGeom prst="rect">
            <a:avLst/>
          </a:prstGeom>
          <a:noFill/>
          <a:ln w="9525">
            <a:noFill/>
            <a:miter lim="800000"/>
            <a:headEnd/>
            <a:tailEnd/>
          </a:ln>
          <a:effectLst>
            <a:softEdge rad="63500"/>
          </a:effectLst>
        </p:spPr>
      </p:pic>
      <p:sp>
        <p:nvSpPr>
          <p:cNvPr id="12291" name="Rectangle 3"/>
          <p:cNvSpPr>
            <a:spLocks noGrp="1" noChangeArrowheads="1"/>
          </p:cNvSpPr>
          <p:nvPr>
            <p:ph idx="1"/>
          </p:nvPr>
        </p:nvSpPr>
        <p:spPr>
          <a:xfrm>
            <a:off x="848544" y="1556792"/>
            <a:ext cx="7632848" cy="4248472"/>
          </a:xfrm>
        </p:spPr>
        <p:txBody>
          <a:bodyPr/>
          <a:lstStyle/>
          <a:p>
            <a:r>
              <a:rPr lang="en-AU" sz="2000" dirty="0" smtClean="0"/>
              <a:t>responsibility &amp; budgets </a:t>
            </a:r>
            <a:r>
              <a:rPr lang="en-AU" sz="2000" dirty="0" smtClean="0">
                <a:ea typeface="Times New Roman"/>
                <a:cs typeface="Times New Roman"/>
              </a:rPr>
              <a:t>largely </a:t>
            </a:r>
            <a:r>
              <a:rPr lang="en-AU" sz="2000" dirty="0" smtClean="0"/>
              <a:t>with p</a:t>
            </a:r>
            <a:r>
              <a:rPr lang="en-AU" sz="2000" dirty="0" smtClean="0">
                <a:ea typeface="Times New Roman"/>
                <a:cs typeface="Times New Roman"/>
              </a:rPr>
              <a:t>rogram </a:t>
            </a:r>
            <a:r>
              <a:rPr lang="en-AU" sz="2000" dirty="0" smtClean="0">
                <a:ea typeface="Times New Roman"/>
                <a:cs typeface="Times New Roman"/>
              </a:rPr>
              <a:t>managers </a:t>
            </a:r>
            <a:endParaRPr lang="en-AU" sz="2000" dirty="0" smtClean="0">
              <a:ea typeface="Times New Roman"/>
              <a:cs typeface="Times New Roman"/>
            </a:endParaRPr>
          </a:p>
          <a:p>
            <a:r>
              <a:rPr lang="en-AU" sz="2000" dirty="0" smtClean="0">
                <a:ea typeface="Times New Roman"/>
                <a:cs typeface="Times New Roman"/>
              </a:rPr>
              <a:t>most </a:t>
            </a:r>
            <a:r>
              <a:rPr lang="en-AU" sz="2000" dirty="0" smtClean="0">
                <a:ea typeface="Times New Roman"/>
                <a:cs typeface="Times New Roman"/>
              </a:rPr>
              <a:t>evaluation by </a:t>
            </a:r>
            <a:r>
              <a:rPr lang="en-AU" sz="2000" dirty="0" smtClean="0">
                <a:ea typeface="Times New Roman"/>
                <a:cs typeface="Times New Roman"/>
              </a:rPr>
              <a:t>external consultants. </a:t>
            </a:r>
          </a:p>
          <a:p>
            <a:r>
              <a:rPr lang="en-AU" sz="2000" dirty="0" smtClean="0"/>
              <a:t>some </a:t>
            </a:r>
            <a:r>
              <a:rPr lang="en-AU" sz="2000" dirty="0" smtClean="0"/>
              <a:t>specialist </a:t>
            </a:r>
            <a:r>
              <a:rPr lang="en-AU" sz="2000" dirty="0" smtClean="0"/>
              <a:t>evaluation </a:t>
            </a:r>
            <a:r>
              <a:rPr lang="en-AU" sz="2000" dirty="0" smtClean="0"/>
              <a:t>units </a:t>
            </a:r>
            <a:r>
              <a:rPr lang="en-AU" sz="2000" dirty="0" smtClean="0"/>
              <a:t> </a:t>
            </a:r>
            <a:r>
              <a:rPr lang="en-AU" sz="2000" dirty="0" smtClean="0"/>
              <a:t>to coordinate/ support/ facilitate/do evaluation</a:t>
            </a:r>
            <a:endParaRPr lang="en-AU" sz="2000" dirty="0" smtClean="0"/>
          </a:p>
          <a:p>
            <a:pPr>
              <a:buNone/>
            </a:pPr>
            <a:r>
              <a:rPr lang="en-AU" sz="2000" dirty="0" smtClean="0"/>
              <a:t>		- </a:t>
            </a:r>
            <a:r>
              <a:rPr lang="en-AU" sz="2000" dirty="0" smtClean="0"/>
              <a:t>some new, some reduced </a:t>
            </a:r>
          </a:p>
          <a:p>
            <a:pPr>
              <a:buNone/>
            </a:pPr>
            <a:r>
              <a:rPr lang="en-AU" sz="2000" dirty="0" smtClean="0"/>
              <a:t>		- agency-wide </a:t>
            </a:r>
            <a:r>
              <a:rPr lang="en-AU" sz="2000" dirty="0" smtClean="0"/>
              <a:t>or </a:t>
            </a:r>
            <a:r>
              <a:rPr lang="en-AU" sz="2000" dirty="0" smtClean="0"/>
              <a:t>in business areas</a:t>
            </a:r>
            <a:endParaRPr lang="en-AU" sz="2000" dirty="0" smtClean="0"/>
          </a:p>
          <a:p>
            <a:r>
              <a:rPr lang="en-AU" sz="2000" dirty="0" smtClean="0"/>
              <a:t>examples of guidelines </a:t>
            </a:r>
            <a:r>
              <a:rPr lang="en-AU" sz="2000" dirty="0" smtClean="0"/>
              <a:t>and resources for designing and managing evaluation projects</a:t>
            </a:r>
          </a:p>
          <a:p>
            <a:r>
              <a:rPr lang="en-AU" sz="2000" dirty="0" smtClean="0"/>
              <a:t>+ all have mechanisms for collaborating on evaluation projects with other agencies and  stakeholders</a:t>
            </a:r>
          </a:p>
          <a:p>
            <a:r>
              <a:rPr lang="en-AU" sz="2000" dirty="0" smtClean="0"/>
              <a:t>no systematic approaches for monitoring the quality and use of evaluation (beyond individual contracts)</a:t>
            </a:r>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18</a:t>
            </a:fld>
            <a:endParaRPr lang="en-AU" dirty="0"/>
          </a:p>
        </p:txBody>
      </p:sp>
      <p:sp>
        <p:nvSpPr>
          <p:cNvPr id="6" name="Title 5"/>
          <p:cNvSpPr>
            <a:spLocks noGrp="1"/>
          </p:cNvSpPr>
          <p:nvPr>
            <p:ph type="title"/>
          </p:nvPr>
        </p:nvSpPr>
        <p:spPr>
          <a:xfrm>
            <a:off x="452407" y="142852"/>
            <a:ext cx="8578882" cy="925381"/>
          </a:xfrm>
        </p:spPr>
        <p:txBody>
          <a:bodyPr/>
          <a:lstStyle/>
          <a:p>
            <a:pPr lvl="0"/>
            <a:r>
              <a:rPr lang="en-AU" dirty="0" smtClean="0"/>
              <a:t>2. Management - findings  </a:t>
            </a:r>
            <a:br>
              <a:rPr lang="en-AU" dirty="0" smtClean="0"/>
            </a:br>
            <a:endParaRPr lang="en-A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214422"/>
            <a:ext cx="7894712" cy="4291028"/>
          </a:xfrm>
        </p:spPr>
        <p:txBody>
          <a:bodyPr/>
          <a:lstStyle/>
          <a:p>
            <a:pPr>
              <a:buNone/>
            </a:pPr>
            <a:r>
              <a:rPr lang="en-AU" dirty="0" smtClean="0"/>
              <a:t>	</a:t>
            </a:r>
            <a:endParaRPr lang="en-AU" dirty="0" smtClean="0">
              <a:ea typeface="Times New Roman"/>
              <a:cs typeface="Times New Roman"/>
            </a:endParaRPr>
          </a:p>
          <a:p>
            <a:pPr>
              <a:spcAft>
                <a:spcPts val="0"/>
              </a:spcAft>
            </a:pPr>
            <a:r>
              <a:rPr lang="en-AU" sz="2000" dirty="0" smtClean="0">
                <a:ea typeface="Times New Roman"/>
                <a:cs typeface="Times New Roman"/>
              </a:rPr>
              <a:t>ready access to expertise - internal (e.g. specialist staff) or external (e.g. procurement panels)</a:t>
            </a:r>
          </a:p>
          <a:p>
            <a:pPr>
              <a:spcAft>
                <a:spcPts val="0"/>
              </a:spcAft>
            </a:pPr>
            <a:r>
              <a:rPr lang="en-AU" sz="2000" dirty="0" smtClean="0">
                <a:ea typeface="Times New Roman"/>
                <a:cs typeface="Times New Roman"/>
              </a:rPr>
              <a:t>collaborative relationships with evaluation and research bodies</a:t>
            </a:r>
          </a:p>
          <a:p>
            <a:pPr>
              <a:spcAft>
                <a:spcPts val="0"/>
              </a:spcAft>
            </a:pPr>
            <a:r>
              <a:rPr lang="en-AU" sz="2000" dirty="0" smtClean="0">
                <a:ea typeface="Times New Roman"/>
                <a:cs typeface="Times New Roman"/>
              </a:rPr>
              <a:t>knowledge resources available (templates, guides) </a:t>
            </a:r>
          </a:p>
          <a:p>
            <a:pPr>
              <a:spcAft>
                <a:spcPts val="0"/>
              </a:spcAft>
            </a:pPr>
            <a:r>
              <a:rPr lang="en-AU" sz="2000" dirty="0" smtClean="0">
                <a:ea typeface="Times New Roman"/>
                <a:cs typeface="Times New Roman"/>
              </a:rPr>
              <a:t>training available and active support networks </a:t>
            </a:r>
          </a:p>
          <a:p>
            <a:r>
              <a:rPr lang="en-AU" sz="2000" dirty="0" smtClean="0">
                <a:ea typeface="Times New Roman"/>
                <a:cs typeface="Times New Roman"/>
              </a:rPr>
              <a:t>knowledge system in place that records evaluation projects and reports (current/ past)</a:t>
            </a:r>
            <a:endParaRPr lang="en-AU" sz="2000" dirty="0" smtClean="0"/>
          </a:p>
          <a:p>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19</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3. Knowledge &amp; expertise</a:t>
            </a:r>
            <a:br>
              <a:rPr lang="en-AU" dirty="0" smtClean="0"/>
            </a:br>
            <a:r>
              <a:rPr lang="en-AU" dirty="0" smtClean="0"/>
              <a:t/>
            </a:r>
            <a:br>
              <a:rPr lang="en-AU" dirty="0" smtClean="0"/>
            </a:br>
            <a:endParaRPr lang="en-AU" dirty="0"/>
          </a:p>
        </p:txBody>
      </p:sp>
      <p:pic>
        <p:nvPicPr>
          <p:cNvPr id="7" name="Picture 2"/>
          <p:cNvPicPr>
            <a:picLocks noChangeAspect="1" noChangeArrowheads="1"/>
          </p:cNvPicPr>
          <p:nvPr/>
        </p:nvPicPr>
        <p:blipFill>
          <a:blip r:embed="rId3" cstate="print"/>
          <a:srcRect/>
          <a:stretch>
            <a:fillRect/>
          </a:stretch>
        </p:blipFill>
        <p:spPr bwMode="auto">
          <a:xfrm>
            <a:off x="8121352" y="548680"/>
            <a:ext cx="828151" cy="9693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hook</a:t>
            </a:r>
            <a:endParaRPr lang="en-AU" dirty="0"/>
          </a:p>
        </p:txBody>
      </p:sp>
      <p:sp>
        <p:nvSpPr>
          <p:cNvPr id="3" name="Content Placeholder 2"/>
          <p:cNvSpPr>
            <a:spLocks noGrp="1"/>
          </p:cNvSpPr>
          <p:nvPr>
            <p:ph idx="1"/>
          </p:nvPr>
        </p:nvSpPr>
        <p:spPr/>
        <p:txBody>
          <a:bodyPr/>
          <a:lstStyle/>
          <a:p>
            <a:r>
              <a:rPr lang="en-AU" dirty="0" smtClean="0"/>
              <a:t>for </a:t>
            </a:r>
            <a:r>
              <a:rPr lang="en-AU" dirty="0"/>
              <a:t>evaluation to have influence, organisations need the capacity to plan and produce credible evaluations</a:t>
            </a:r>
          </a:p>
          <a:p>
            <a:endParaRPr lang="en-AU" dirty="0" smtClean="0"/>
          </a:p>
          <a:p>
            <a:r>
              <a:rPr lang="en-AU" dirty="0" smtClean="0"/>
              <a:t>small </a:t>
            </a:r>
            <a:r>
              <a:rPr lang="en-AU" dirty="0"/>
              <a:t>project by NSW </a:t>
            </a:r>
            <a:r>
              <a:rPr lang="en-AU" dirty="0" smtClean="0"/>
              <a:t>central agencies (Department of Premier and Cabinet, Treasury) to map </a:t>
            </a:r>
            <a:r>
              <a:rPr lang="en-AU" dirty="0"/>
              <a:t>EC in NSW agencies. </a:t>
            </a:r>
          </a:p>
          <a:p>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2</a:t>
            </a:fld>
            <a:endParaRPr lang="en-AU" dirty="0"/>
          </a:p>
        </p:txBody>
      </p:sp>
    </p:spTree>
    <p:extLst>
      <p:ext uri="{BB962C8B-B14F-4D97-AF65-F5344CB8AC3E}">
        <p14:creationId xmlns:p14="http://schemas.microsoft.com/office/powerpoint/2010/main" xmlns="" val="950782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980728"/>
            <a:ext cx="8136904" cy="4524722"/>
          </a:xfrm>
        </p:spPr>
        <p:txBody>
          <a:bodyPr/>
          <a:lstStyle/>
          <a:p>
            <a:pPr>
              <a:buNone/>
            </a:pPr>
            <a:r>
              <a:rPr lang="en-AU" dirty="0" smtClean="0"/>
              <a:t>	</a:t>
            </a:r>
          </a:p>
          <a:p>
            <a:r>
              <a:rPr lang="en-AU" sz="2000" dirty="0" smtClean="0"/>
              <a:t>few staff with evaluation expertise </a:t>
            </a:r>
            <a:r>
              <a:rPr lang="en-AU" sz="2000" dirty="0"/>
              <a:t>(beyond specialist units</a:t>
            </a:r>
            <a:r>
              <a:rPr lang="en-AU" sz="2000" dirty="0" smtClean="0"/>
              <a:t>) but unclear</a:t>
            </a:r>
            <a:endParaRPr lang="en-AU" sz="2000" dirty="0"/>
          </a:p>
          <a:p>
            <a:r>
              <a:rPr lang="en-AU" sz="2000" dirty="0" smtClean="0"/>
              <a:t>+ high levels of associated expertise (e.g. policy analysis, research, statistics and economics)</a:t>
            </a:r>
          </a:p>
          <a:p>
            <a:r>
              <a:rPr lang="en-AU" sz="2000" dirty="0" smtClean="0"/>
              <a:t>-&gt; necessary but rarely sufficient for evaluation</a:t>
            </a:r>
          </a:p>
          <a:p>
            <a:r>
              <a:rPr lang="en-AU" sz="2000" dirty="0" smtClean="0"/>
              <a:t>+ collaborative relationships with research and evaluation groups in universities / private sector</a:t>
            </a:r>
          </a:p>
          <a:p>
            <a:r>
              <a:rPr lang="en-AU" sz="2000" dirty="0" smtClean="0"/>
              <a:t>+ management processes to engage organisations to conduct independent evaluations</a:t>
            </a:r>
          </a:p>
          <a:p>
            <a:r>
              <a:rPr lang="en-AU" sz="2000" dirty="0" smtClean="0"/>
              <a:t>-&gt;need staff with core evaluation skills to develop strategies, design briefs, manage projects and utilise results.</a:t>
            </a:r>
          </a:p>
          <a:p>
            <a:pPr marL="342900" indent="-342900">
              <a:spcAft>
                <a:spcPts val="0"/>
              </a:spcAft>
              <a:buFont typeface="Symbol"/>
              <a:buChar char=""/>
            </a:pPr>
            <a:endParaRPr lang="en-AU"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20</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3. Knowledge &amp; expertise - findings </a:t>
            </a:r>
            <a:br>
              <a:rPr lang="en-AU" dirty="0" smtClean="0"/>
            </a:br>
            <a:r>
              <a:rPr lang="en-AU" dirty="0" smtClean="0"/>
              <a:t/>
            </a:r>
            <a:br>
              <a:rPr lang="en-AU" dirty="0" smtClean="0"/>
            </a:br>
            <a:endParaRPr lang="en-AU" dirty="0"/>
          </a:p>
        </p:txBody>
      </p:sp>
      <p:pic>
        <p:nvPicPr>
          <p:cNvPr id="7" name="Picture 2"/>
          <p:cNvPicPr>
            <a:picLocks noChangeAspect="1" noChangeArrowheads="1"/>
          </p:cNvPicPr>
          <p:nvPr/>
        </p:nvPicPr>
        <p:blipFill>
          <a:blip r:embed="rId3" cstate="print"/>
          <a:srcRect/>
          <a:stretch>
            <a:fillRect/>
          </a:stretch>
        </p:blipFill>
        <p:spPr bwMode="auto">
          <a:xfrm>
            <a:off x="8769424" y="404664"/>
            <a:ext cx="828151" cy="9693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484784"/>
            <a:ext cx="7894712" cy="4020666"/>
          </a:xfrm>
        </p:spPr>
        <p:txBody>
          <a:bodyPr/>
          <a:lstStyle/>
          <a:p>
            <a:pPr>
              <a:buNone/>
            </a:pPr>
            <a:r>
              <a:rPr lang="en-AU" dirty="0" smtClean="0"/>
              <a:t>	</a:t>
            </a:r>
          </a:p>
          <a:p>
            <a:pPr marL="342900" lvl="0" indent="-342900">
              <a:spcAft>
                <a:spcPts val="0"/>
              </a:spcAft>
              <a:buFont typeface="Symbol"/>
              <a:buChar char=""/>
            </a:pPr>
            <a:r>
              <a:rPr lang="en-AU" sz="2000" dirty="0" smtClean="0">
                <a:ea typeface="Times New Roman"/>
                <a:cs typeface="Times New Roman"/>
              </a:rPr>
              <a:t>Programs have monitoring systems in place that collect data on program outputs, clients, outcomes</a:t>
            </a:r>
          </a:p>
          <a:p>
            <a:pPr marL="342900" lvl="0" indent="-342900">
              <a:spcAft>
                <a:spcPts val="0"/>
              </a:spcAft>
              <a:buFont typeface="Symbol"/>
              <a:buChar char=""/>
            </a:pPr>
            <a:r>
              <a:rPr lang="en-AU" sz="2000" dirty="0" smtClean="0">
                <a:ea typeface="Times New Roman"/>
                <a:cs typeface="Times New Roman"/>
              </a:rPr>
              <a:t>use of logic models that link program activities with outcomes  </a:t>
            </a:r>
          </a:p>
          <a:p>
            <a:pPr marL="342900" lvl="0" indent="-342900">
              <a:spcAft>
                <a:spcPts val="0"/>
              </a:spcAft>
              <a:buFont typeface="Symbol"/>
              <a:buChar char=""/>
            </a:pPr>
            <a:r>
              <a:rPr lang="en-AU" sz="2000" dirty="0" smtClean="0">
                <a:ea typeface="Times New Roman"/>
                <a:cs typeface="Times New Roman"/>
              </a:rPr>
              <a:t>measures in place for of client and stakeholder satisfaction </a:t>
            </a:r>
          </a:p>
          <a:p>
            <a:pPr marL="342900" lvl="0" indent="-342900">
              <a:spcAft>
                <a:spcPts val="0"/>
              </a:spcAft>
              <a:buFont typeface="Symbol"/>
              <a:buChar char=""/>
            </a:pPr>
            <a:r>
              <a:rPr lang="en-AU" sz="2000" dirty="0" smtClean="0">
                <a:ea typeface="Times New Roman"/>
                <a:cs typeface="Times New Roman"/>
              </a:rPr>
              <a:t>regular program reporting </a:t>
            </a:r>
          </a:p>
          <a:p>
            <a:r>
              <a:rPr lang="en-AU" sz="2000" dirty="0" smtClean="0">
                <a:ea typeface="Times New Roman"/>
                <a:cs typeface="Times New Roman"/>
              </a:rPr>
              <a:t>QA systems for key processes</a:t>
            </a:r>
            <a:endParaRPr lang="en-AU" sz="2000"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21</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4. </a:t>
            </a:r>
            <a:r>
              <a:rPr lang="en-AU" dirty="0" smtClean="0">
                <a:ea typeface="Times New Roman"/>
                <a:cs typeface="Times New Roman"/>
              </a:rPr>
              <a:t>Program readiness for evaluation </a:t>
            </a:r>
            <a:r>
              <a:rPr lang="en-AU" dirty="0" smtClean="0"/>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endParaRPr lang="en-AU" dirty="0"/>
          </a:p>
        </p:txBody>
      </p:sp>
      <p:pic>
        <p:nvPicPr>
          <p:cNvPr id="7" name="Picture 6"/>
          <p:cNvPicPr>
            <a:picLocks noChangeAspect="1" noChangeArrowheads="1"/>
          </p:cNvPicPr>
          <p:nvPr/>
        </p:nvPicPr>
        <p:blipFill>
          <a:blip r:embed="rId3" cstate="print"/>
          <a:srcRect/>
          <a:stretch>
            <a:fillRect/>
          </a:stretch>
        </p:blipFill>
        <p:spPr bwMode="auto">
          <a:xfrm>
            <a:off x="7041232" y="4581128"/>
            <a:ext cx="2096641" cy="935629"/>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214422"/>
            <a:ext cx="7894712" cy="4291028"/>
          </a:xfrm>
        </p:spPr>
        <p:txBody>
          <a:bodyPr/>
          <a:lstStyle/>
          <a:p>
            <a:pPr>
              <a:buNone/>
            </a:pPr>
            <a:r>
              <a:rPr lang="en-AU" sz="2000" dirty="0" smtClean="0"/>
              <a:t>	</a:t>
            </a:r>
          </a:p>
          <a:p>
            <a:r>
              <a:rPr lang="en-AU" sz="2000" kern="1200" dirty="0" smtClean="0">
                <a:sym typeface="Symbol"/>
              </a:rPr>
              <a:t> </a:t>
            </a:r>
            <a:r>
              <a:rPr lang="en-AU" sz="2000" kern="1200" dirty="0" smtClean="0"/>
              <a:t>capacity to provide data needed to support evaluation </a:t>
            </a:r>
          </a:p>
          <a:p>
            <a:r>
              <a:rPr lang="en-AU" sz="2000" kern="1200" dirty="0" smtClean="0"/>
              <a:t>+ systems for client, population and other policy-relevant data </a:t>
            </a:r>
          </a:p>
          <a:p>
            <a:r>
              <a:rPr lang="en-AU" sz="2000" kern="1200" dirty="0" smtClean="0"/>
              <a:t>+ major programs collect performance data and may have comprehensive monitoring systems</a:t>
            </a:r>
          </a:p>
          <a:p>
            <a:r>
              <a:rPr lang="en-AU" sz="2000" kern="1200" dirty="0" smtClean="0"/>
              <a:t>barriers for interagency programs where comparable data not available</a:t>
            </a:r>
            <a:endParaRPr lang="en-AU" sz="2000"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22</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4. </a:t>
            </a:r>
            <a:r>
              <a:rPr lang="en-AU" dirty="0" smtClean="0">
                <a:ea typeface="Times New Roman"/>
                <a:cs typeface="Times New Roman"/>
              </a:rPr>
              <a:t>Program readiness - </a:t>
            </a:r>
            <a:r>
              <a:rPr lang="en-AU" dirty="0" smtClean="0"/>
              <a:t>findings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endParaRPr lang="en-AU" dirty="0"/>
          </a:p>
        </p:txBody>
      </p:sp>
      <p:pic>
        <p:nvPicPr>
          <p:cNvPr id="7" name="Picture 6"/>
          <p:cNvPicPr>
            <a:picLocks noChangeAspect="1" noChangeArrowheads="1"/>
          </p:cNvPicPr>
          <p:nvPr/>
        </p:nvPicPr>
        <p:blipFill>
          <a:blip r:embed="rId3" cstate="print"/>
          <a:srcRect/>
          <a:stretch>
            <a:fillRect/>
          </a:stretch>
        </p:blipFill>
        <p:spPr bwMode="auto">
          <a:xfrm>
            <a:off x="7041232" y="4509120"/>
            <a:ext cx="2096641" cy="935629"/>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136576" y="1214422"/>
            <a:ext cx="7894712" cy="4291028"/>
          </a:xfrm>
        </p:spPr>
        <p:txBody>
          <a:bodyPr/>
          <a:lstStyle/>
          <a:p>
            <a:pPr>
              <a:buNone/>
            </a:pPr>
            <a:r>
              <a:rPr lang="en-AU" dirty="0" smtClean="0"/>
              <a:t>	</a:t>
            </a:r>
            <a:endParaRPr lang="en-AU" sz="2000" dirty="0" smtClean="0"/>
          </a:p>
          <a:p>
            <a:pPr lvl="0"/>
            <a:r>
              <a:rPr lang="en-AU" sz="2000" dirty="0" smtClean="0"/>
              <a:t>evaluation is used to address key strategic risks, areas for improvement and needs for accountability </a:t>
            </a:r>
          </a:p>
          <a:p>
            <a:pPr lvl="0"/>
            <a:r>
              <a:rPr lang="en-AU" sz="2000" dirty="0" smtClean="0"/>
              <a:t>evaluations over past five years were of sufficient volume and quality to meet the needs of the agency and its key stakeholders</a:t>
            </a:r>
          </a:p>
          <a:p>
            <a:r>
              <a:rPr lang="en-AU" sz="2000" dirty="0" smtClean="0"/>
              <a:t>agency has a list of key evaluations over past five years </a:t>
            </a:r>
            <a:endParaRPr lang="en-AU" sz="2000"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23</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5. Record of effective evaluation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endParaRPr lang="en-AU" dirty="0"/>
          </a:p>
        </p:txBody>
      </p:sp>
      <p:pic>
        <p:nvPicPr>
          <p:cNvPr id="7" name="Picture 5"/>
          <p:cNvPicPr>
            <a:picLocks noChangeAspect="1" noChangeArrowheads="1"/>
          </p:cNvPicPr>
          <p:nvPr/>
        </p:nvPicPr>
        <p:blipFill>
          <a:blip r:embed="rId3" cstate="print">
            <a:lum bright="20000"/>
          </a:blip>
          <a:srcRect r="9741" b="10980"/>
          <a:stretch>
            <a:fillRect/>
          </a:stretch>
        </p:blipFill>
        <p:spPr bwMode="auto">
          <a:xfrm>
            <a:off x="7401272" y="4653136"/>
            <a:ext cx="1719675" cy="936104"/>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920552" y="836712"/>
            <a:ext cx="7894712" cy="5328592"/>
          </a:xfrm>
        </p:spPr>
        <p:txBody>
          <a:bodyPr/>
          <a:lstStyle/>
          <a:p>
            <a:pPr>
              <a:buNone/>
            </a:pPr>
            <a:r>
              <a:rPr lang="en-AU" dirty="0" smtClean="0"/>
              <a:t>	</a:t>
            </a:r>
          </a:p>
          <a:p>
            <a:r>
              <a:rPr lang="en-AU" sz="2000" kern="1200" dirty="0" smtClean="0"/>
              <a:t>little information </a:t>
            </a:r>
          </a:p>
          <a:p>
            <a:r>
              <a:rPr lang="en-AU" sz="2000" kern="1200" dirty="0" smtClean="0"/>
              <a:t>belief that there is reasonable level of evaluation activity </a:t>
            </a:r>
          </a:p>
          <a:p>
            <a:r>
              <a:rPr lang="en-AU" sz="2000" kern="1200" dirty="0" smtClean="0"/>
              <a:t>no central registers of </a:t>
            </a:r>
            <a:r>
              <a:rPr lang="en-AU" sz="2000" kern="1200" dirty="0" err="1" smtClean="0"/>
              <a:t>eval</a:t>
            </a:r>
            <a:r>
              <a:rPr lang="en-AU" sz="2000" kern="1200" dirty="0" smtClean="0"/>
              <a:t> reports or summary information on findings or use</a:t>
            </a:r>
          </a:p>
          <a:p>
            <a:r>
              <a:rPr lang="en-AU" sz="2000" kern="1200" dirty="0" smtClean="0"/>
              <a:t>specific evaluations often only held by programs</a:t>
            </a:r>
          </a:p>
          <a:p>
            <a:r>
              <a:rPr lang="en-AU" sz="2000" kern="1200" dirty="0" smtClean="0"/>
              <a:t>compare the NSW Audit Office - web site lists all </a:t>
            </a:r>
            <a:r>
              <a:rPr lang="en-AU" sz="2000" kern="1200" dirty="0" err="1" smtClean="0"/>
              <a:t>perf</a:t>
            </a:r>
            <a:r>
              <a:rPr lang="en-AU" sz="2000" kern="1200" dirty="0" smtClean="0"/>
              <a:t> audit reports </a:t>
            </a:r>
          </a:p>
          <a:p>
            <a:r>
              <a:rPr lang="en-AU" sz="2000" kern="1200" dirty="0" smtClean="0"/>
              <a:t>little assessment of the quality or use of evaluation—exception was 2008 meta-evaluation of Aboriginal-specific programs by CAs</a:t>
            </a:r>
          </a:p>
          <a:p>
            <a:endParaRPr lang="en-AU" kern="1200"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24</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5. Record of evaluation - findings </a:t>
            </a:r>
            <a:br>
              <a:rPr lang="en-AU" dirty="0" smtClean="0"/>
            </a:br>
            <a:r>
              <a:rPr lang="en-AU" dirty="0" smtClean="0"/>
              <a:t/>
            </a:r>
            <a:br>
              <a:rPr lang="en-AU" dirty="0" smtClean="0"/>
            </a:br>
            <a:r>
              <a:rPr lang="en-AU" dirty="0" smtClean="0"/>
              <a:t/>
            </a:r>
            <a:br>
              <a:rPr lang="en-AU" dirty="0" smtClean="0"/>
            </a:br>
            <a:r>
              <a:rPr lang="en-AU" dirty="0" smtClean="0"/>
              <a:t/>
            </a:r>
            <a:br>
              <a:rPr lang="en-AU" dirty="0" smtClean="0"/>
            </a:br>
            <a:endParaRPr lang="en-AU" dirty="0"/>
          </a:p>
        </p:txBody>
      </p:sp>
      <p:pic>
        <p:nvPicPr>
          <p:cNvPr id="7" name="Picture 5"/>
          <p:cNvPicPr>
            <a:picLocks noChangeAspect="1" noChangeArrowheads="1"/>
          </p:cNvPicPr>
          <p:nvPr/>
        </p:nvPicPr>
        <p:blipFill>
          <a:blip r:embed="rId3" cstate="print">
            <a:lum bright="20000"/>
          </a:blip>
          <a:srcRect r="9741" b="10980"/>
          <a:stretch>
            <a:fillRect/>
          </a:stretch>
        </p:blipFill>
        <p:spPr bwMode="auto">
          <a:xfrm>
            <a:off x="7545288" y="980728"/>
            <a:ext cx="1719675" cy="936104"/>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25</a:t>
            </a:fld>
            <a:endParaRPr lang="en-AU" dirty="0"/>
          </a:p>
        </p:txBody>
      </p:sp>
      <p:sp>
        <p:nvSpPr>
          <p:cNvPr id="6" name="AutoShape 6"/>
          <p:cNvSpPr>
            <a:spLocks noChangeArrowheads="1"/>
          </p:cNvSpPr>
          <p:nvPr/>
        </p:nvSpPr>
        <p:spPr bwMode="auto">
          <a:xfrm>
            <a:off x="428625" y="2492896"/>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a:p>
        </p:txBody>
      </p:sp>
      <p:sp>
        <p:nvSpPr>
          <p:cNvPr id="7" name="Content Placeholder 2"/>
          <p:cNvSpPr>
            <a:spLocks noGrp="1"/>
          </p:cNvSpPr>
          <p:nvPr>
            <p:ph idx="1"/>
          </p:nvPr>
        </p:nvSpPr>
        <p:spPr>
          <a:xfrm>
            <a:off x="455613" y="1412875"/>
            <a:ext cx="8234362" cy="4519613"/>
          </a:xfrm>
        </p:spPr>
        <p:txBody>
          <a:bodyPr/>
          <a:lstStyle/>
          <a:p>
            <a:pPr marL="457200" indent="-457200" eaLnBrk="1" hangingPunct="1">
              <a:buClr>
                <a:schemeClr val="tx1"/>
              </a:buClr>
              <a:buSzPct val="100000"/>
              <a:buFont typeface="Arial" charset="0"/>
              <a:buAutoNum type="arabicPeriod"/>
            </a:pPr>
            <a:r>
              <a:rPr lang="en-US" sz="2000" dirty="0" smtClean="0"/>
              <a:t>Why map EC </a:t>
            </a:r>
          </a:p>
          <a:p>
            <a:pPr marL="457200" indent="-457200" eaLnBrk="1" hangingPunct="1">
              <a:buClr>
                <a:schemeClr val="tx1"/>
              </a:buClr>
              <a:buSzPct val="100000"/>
              <a:buFont typeface="Arial" charset="0"/>
              <a:buAutoNum type="arabicPeriod"/>
            </a:pPr>
            <a:r>
              <a:rPr lang="en-US" sz="2000" dirty="0" smtClean="0"/>
              <a:t>Framework and method </a:t>
            </a:r>
          </a:p>
          <a:p>
            <a:pPr marL="457200" indent="-457200" eaLnBrk="1" hangingPunct="1">
              <a:buClr>
                <a:schemeClr val="tx1"/>
              </a:buClr>
              <a:buSzPct val="100000"/>
              <a:buFont typeface="Arial" charset="0"/>
              <a:buAutoNum type="arabicPeriod"/>
            </a:pPr>
            <a:r>
              <a:rPr lang="en-US" sz="2000" dirty="0" smtClean="0"/>
              <a:t>Findings  </a:t>
            </a:r>
          </a:p>
          <a:p>
            <a:pPr marL="457200" indent="-457200">
              <a:buClr>
                <a:schemeClr val="tx1"/>
              </a:buClr>
              <a:buSzPct val="100000"/>
              <a:buFont typeface="Arial" charset="0"/>
              <a:buAutoNum type="arabicPeriod"/>
            </a:pPr>
            <a:r>
              <a:rPr lang="en-US" sz="2000" dirty="0" smtClean="0"/>
              <a:t>Conclusions</a:t>
            </a:r>
          </a:p>
          <a:p>
            <a:pPr marL="457200" indent="-457200">
              <a:buClr>
                <a:schemeClr val="tx1"/>
              </a:buClr>
              <a:buSzPct val="100000"/>
              <a:buFont typeface="Arial" charset="0"/>
              <a:buAutoNum type="arabicPeriod"/>
            </a:pPr>
            <a:r>
              <a:rPr lang="en-US" sz="2000" dirty="0" smtClean="0"/>
              <a:t>Implications for central agencies</a:t>
            </a:r>
          </a:p>
          <a:p>
            <a:pPr marL="457200" indent="-457200">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GB" sz="2000" dirty="0" smtClean="0"/>
          </a:p>
        </p:txBody>
      </p:sp>
    </p:spTree>
    <p:extLst>
      <p:ext uri="{BB962C8B-B14F-4D97-AF65-F5344CB8AC3E}">
        <p14:creationId xmlns:p14="http://schemas.microsoft.com/office/powerpoint/2010/main" xmlns="" val="3825319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2407" y="142852"/>
            <a:ext cx="8578882" cy="1773980"/>
          </a:xfrm>
        </p:spPr>
        <p:txBody>
          <a:bodyPr/>
          <a:lstStyle/>
          <a:p>
            <a:pPr marL="457200" marR="0" indent="-457200" algn="l" defTabSz="914400" rtl="0" eaLnBrk="1" fontAlgn="base" latinLnBrk="0" hangingPunct="1">
              <a:lnSpc>
                <a:spcPct val="100000"/>
              </a:lnSpc>
              <a:spcBef>
                <a:spcPct val="0"/>
              </a:spcBef>
              <a:spcAft>
                <a:spcPct val="0"/>
              </a:spcAft>
              <a:buClrTx/>
              <a:buSzTx/>
              <a:buFontTx/>
              <a:buNone/>
              <a:tabLst/>
              <a:defRPr/>
            </a:pPr>
            <a:r>
              <a:rPr lang="en-US" dirty="0" smtClean="0"/>
              <a:t>Conclusion </a:t>
            </a:r>
            <a:br>
              <a:rPr lang="en-US" dirty="0" smtClean="0"/>
            </a:br>
            <a:r>
              <a:rPr lang="en-US" dirty="0" smtClean="0"/>
              <a:t/>
            </a:r>
            <a:br>
              <a:rPr lang="en-US" dirty="0" smtClean="0"/>
            </a:br>
            <a:r>
              <a:rPr lang="en-US" dirty="0" smtClean="0"/>
              <a:t>1. </a:t>
            </a:r>
            <a:r>
              <a:rPr lang="en-AU" sz="3200" kern="1200" dirty="0" smtClean="0"/>
              <a:t>Overall reasonable map</a:t>
            </a:r>
          </a:p>
        </p:txBody>
      </p:sp>
      <p:sp>
        <p:nvSpPr>
          <p:cNvPr id="13315" name="Rectangle 3"/>
          <p:cNvSpPr>
            <a:spLocks noGrp="1" noChangeArrowheads="1"/>
          </p:cNvSpPr>
          <p:nvPr>
            <p:ph type="body" idx="1"/>
          </p:nvPr>
        </p:nvSpPr>
        <p:spPr>
          <a:xfrm>
            <a:off x="560512" y="1916832"/>
            <a:ext cx="8578882" cy="4002996"/>
          </a:xfrm>
        </p:spPr>
        <p:txBody>
          <a:bodyPr/>
          <a:lstStyle/>
          <a:p>
            <a:pPr lvl="1"/>
            <a:r>
              <a:rPr lang="en-AU" sz="2400" dirty="0" smtClean="0">
                <a:solidFill>
                  <a:schemeClr val="tx1"/>
                </a:solidFill>
                <a:ea typeface="Times New Roman"/>
                <a:cs typeface="Times New Roman"/>
              </a:rPr>
              <a:t>agencies agreed with reports</a:t>
            </a:r>
          </a:p>
          <a:p>
            <a:pPr marL="357187" lvl="1" indent="0">
              <a:buNone/>
            </a:pPr>
            <a:endParaRPr lang="en-AU" sz="2400" dirty="0" smtClean="0">
              <a:solidFill>
                <a:schemeClr val="tx1"/>
              </a:solidFill>
              <a:ea typeface="Times New Roman"/>
              <a:cs typeface="Times New Roman"/>
            </a:endParaRPr>
          </a:p>
          <a:p>
            <a:pPr marL="357187" lvl="1" indent="0">
              <a:buNone/>
            </a:pPr>
            <a:r>
              <a:rPr lang="en-AU" sz="2400" dirty="0" smtClean="0">
                <a:solidFill>
                  <a:schemeClr val="tx1"/>
                </a:solidFill>
                <a:ea typeface="Times New Roman"/>
                <a:cs typeface="Times New Roman"/>
              </a:rPr>
              <a:t>BUT</a:t>
            </a:r>
          </a:p>
          <a:p>
            <a:pPr lvl="1"/>
            <a:r>
              <a:rPr lang="en-AU" sz="2400" dirty="0" smtClean="0">
                <a:solidFill>
                  <a:schemeClr val="tx1"/>
                </a:solidFill>
                <a:ea typeface="Times New Roman"/>
                <a:cs typeface="Times New Roman"/>
              </a:rPr>
              <a:t>snapshot of EC - one point in </a:t>
            </a:r>
            <a:r>
              <a:rPr lang="en-AU" sz="2400" dirty="0" smtClean="0">
                <a:solidFill>
                  <a:schemeClr val="tx1"/>
                </a:solidFill>
                <a:ea typeface="Times New Roman"/>
                <a:cs typeface="Times New Roman"/>
              </a:rPr>
              <a:t>time</a:t>
            </a:r>
          </a:p>
          <a:p>
            <a:pPr lvl="1"/>
            <a:r>
              <a:rPr lang="en-AU" sz="2400" dirty="0" smtClean="0">
                <a:solidFill>
                  <a:schemeClr val="tx1"/>
                </a:solidFill>
                <a:ea typeface="Times New Roman"/>
                <a:cs typeface="Times New Roman"/>
              </a:rPr>
              <a:t>only </a:t>
            </a:r>
            <a:r>
              <a:rPr lang="en-AU" sz="2400" dirty="0" smtClean="0">
                <a:solidFill>
                  <a:schemeClr val="tx1"/>
                </a:solidFill>
                <a:ea typeface="Times New Roman"/>
                <a:cs typeface="Times New Roman"/>
              </a:rPr>
              <a:t>covered some key agencies</a:t>
            </a: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26</a:t>
            </a:fld>
            <a:endParaRPr lang="en-AU" dirty="0"/>
          </a:p>
        </p:txBody>
      </p:sp>
    </p:spTree>
    <p:extLst>
      <p:ext uri="{BB962C8B-B14F-4D97-AF65-F5344CB8AC3E}">
        <p14:creationId xmlns:p14="http://schemas.microsoft.com/office/powerpoint/2010/main" xmlns="" val="29138577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2407" y="142852"/>
            <a:ext cx="8578882" cy="1629964"/>
          </a:xfrm>
        </p:spPr>
        <p:txBody>
          <a:bodyPr/>
          <a:lstStyle/>
          <a:p>
            <a:pPr marL="457200" indent="-457200"/>
            <a:r>
              <a:rPr lang="en-US" dirty="0" smtClean="0"/>
              <a:t>Conclusion </a:t>
            </a:r>
            <a:br>
              <a:rPr lang="en-US" dirty="0" smtClean="0"/>
            </a:br>
            <a:r>
              <a:rPr lang="en-US" dirty="0" smtClean="0"/>
              <a:t/>
            </a:r>
            <a:br>
              <a:rPr lang="en-US" dirty="0" smtClean="0"/>
            </a:br>
            <a:r>
              <a:rPr lang="en-US" dirty="0" smtClean="0"/>
              <a:t>2. EC uneven but high potential </a:t>
            </a:r>
          </a:p>
        </p:txBody>
      </p:sp>
      <p:sp>
        <p:nvSpPr>
          <p:cNvPr id="13315" name="Rectangle 3"/>
          <p:cNvSpPr>
            <a:spLocks noGrp="1" noChangeArrowheads="1"/>
          </p:cNvSpPr>
          <p:nvPr>
            <p:ph type="body" idx="1"/>
          </p:nvPr>
        </p:nvSpPr>
        <p:spPr>
          <a:xfrm>
            <a:off x="560512" y="1844824"/>
            <a:ext cx="8578882" cy="4075004"/>
          </a:xfrm>
        </p:spPr>
        <p:txBody>
          <a:bodyPr/>
          <a:lstStyle/>
          <a:p>
            <a:r>
              <a:rPr lang="en-AU" sz="2000" kern="1200" dirty="0" smtClean="0"/>
              <a:t>EC not clear-cut - varies across and often within agencies</a:t>
            </a:r>
          </a:p>
          <a:p>
            <a:r>
              <a:rPr lang="en-AU" sz="2000" kern="1200" dirty="0" smtClean="0"/>
              <a:t>varied strengths and weaknesses and no one agency was </a:t>
            </a:r>
            <a:r>
              <a:rPr lang="en-AU" sz="2000" kern="1200" dirty="0" smtClean="0"/>
              <a:t>exemplar. Good examples within agencies</a:t>
            </a:r>
            <a:endParaRPr lang="en-AU" sz="2000" kern="1200" dirty="0" smtClean="0"/>
          </a:p>
          <a:p>
            <a:r>
              <a:rPr lang="en-AU" sz="2000" kern="1200" dirty="0" smtClean="0"/>
              <a:t>beginnings of </a:t>
            </a:r>
            <a:r>
              <a:rPr lang="en-AU" sz="2000" kern="1200" dirty="0" smtClean="0"/>
              <a:t>systematic approaches to evaluation</a:t>
            </a:r>
          </a:p>
          <a:p>
            <a:r>
              <a:rPr lang="en-AU" sz="2000" kern="1200" dirty="0" smtClean="0"/>
              <a:t>more </a:t>
            </a:r>
            <a:r>
              <a:rPr lang="en-AU" sz="2000" kern="1200" dirty="0"/>
              <a:t>evaluation and </a:t>
            </a:r>
            <a:r>
              <a:rPr lang="en-AU" sz="2000" kern="1200" dirty="0" smtClean="0"/>
              <a:t>EC than initially apparent</a:t>
            </a:r>
          </a:p>
          <a:p>
            <a:pPr marL="0" indent="0">
              <a:buNone/>
            </a:pPr>
            <a:r>
              <a:rPr lang="en-AU" sz="2000" kern="1200" dirty="0" smtClean="0"/>
              <a:t> </a:t>
            </a:r>
          </a:p>
          <a:p>
            <a:pPr>
              <a:buNone/>
            </a:pPr>
            <a:r>
              <a:rPr lang="en-AU" sz="2000" kern="1200" dirty="0" smtClean="0"/>
              <a:t>	-&gt; </a:t>
            </a:r>
            <a:r>
              <a:rPr lang="en-AU" sz="2000" kern="1200" dirty="0" smtClean="0"/>
              <a:t>potential </a:t>
            </a:r>
            <a:r>
              <a:rPr lang="en-AU" sz="2000" kern="1200" dirty="0" smtClean="0"/>
              <a:t>capacity for evaluation is high - essential platform</a:t>
            </a:r>
          </a:p>
          <a:p>
            <a:pPr lvl="1"/>
            <a:r>
              <a:rPr lang="en-AU" sz="1800" kern="1200" dirty="0" smtClean="0"/>
              <a:t>focus on outcomes</a:t>
            </a:r>
          </a:p>
          <a:p>
            <a:pPr lvl="1"/>
            <a:r>
              <a:rPr lang="en-AU" sz="1800" kern="1200" dirty="0" smtClean="0"/>
              <a:t>developing data systems for outcomes and performance, collaborative arrangements </a:t>
            </a:r>
          </a:p>
          <a:p>
            <a:pPr lvl="1"/>
            <a:r>
              <a:rPr lang="en-AU" sz="1800" kern="1200" dirty="0" smtClean="0"/>
              <a:t>in many areas staff with a depth of knowledge in research, policy analysis, statistics and economics. </a:t>
            </a: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27</a:t>
            </a:fld>
            <a:endParaRPr lang="en-A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44488" y="142852"/>
            <a:ext cx="9289032" cy="1845988"/>
          </a:xfrm>
        </p:spPr>
        <p:txBody>
          <a:bodyPr/>
          <a:lstStyle/>
          <a:p>
            <a:pPr indent="-457200"/>
            <a:r>
              <a:rPr lang="en-US" dirty="0" smtClean="0"/>
              <a:t>Conclusion </a:t>
            </a:r>
            <a:br>
              <a:rPr lang="en-US" dirty="0" smtClean="0"/>
            </a:br>
            <a:r>
              <a:rPr lang="en-US" dirty="0" smtClean="0"/>
              <a:t/>
            </a:r>
            <a:br>
              <a:rPr lang="en-US" dirty="0" smtClean="0"/>
            </a:br>
            <a:r>
              <a:rPr lang="en-US" dirty="0" smtClean="0"/>
              <a:t>3. </a:t>
            </a:r>
            <a:r>
              <a:rPr lang="en-AU" kern="1200" dirty="0" smtClean="0"/>
              <a:t>evaluation-specific measures needed</a:t>
            </a:r>
            <a:endParaRPr lang="en-US" dirty="0" smtClean="0"/>
          </a:p>
        </p:txBody>
      </p:sp>
      <p:sp>
        <p:nvSpPr>
          <p:cNvPr id="13315" name="Rectangle 3"/>
          <p:cNvSpPr>
            <a:spLocks noGrp="1" noChangeArrowheads="1"/>
          </p:cNvSpPr>
          <p:nvPr>
            <p:ph type="body" idx="1"/>
          </p:nvPr>
        </p:nvSpPr>
        <p:spPr>
          <a:xfrm>
            <a:off x="452407" y="2348880"/>
            <a:ext cx="8578882" cy="3156570"/>
          </a:xfrm>
        </p:spPr>
        <p:txBody>
          <a:bodyPr/>
          <a:lstStyle/>
          <a:p>
            <a:r>
              <a:rPr lang="en-AU" kern="1200" dirty="0" smtClean="0"/>
              <a:t>realising this potential capacity needs evaluation-specific measures</a:t>
            </a:r>
          </a:p>
          <a:p>
            <a:pPr lvl="1"/>
            <a:r>
              <a:rPr lang="en-AU" kern="1200" dirty="0" smtClean="0"/>
              <a:t>leadership</a:t>
            </a:r>
          </a:p>
          <a:p>
            <a:pPr lvl="1"/>
            <a:r>
              <a:rPr lang="en-AU" kern="1200" dirty="0" smtClean="0"/>
              <a:t>explicit policies and systems</a:t>
            </a:r>
          </a:p>
          <a:p>
            <a:pPr lvl="1"/>
            <a:r>
              <a:rPr lang="en-AU" kern="1200" dirty="0" smtClean="0"/>
              <a:t>knowledge base of evaluation projects</a:t>
            </a:r>
          </a:p>
          <a:p>
            <a:pPr lvl="1"/>
            <a:r>
              <a:rPr lang="en-AU" i="1" kern="1200" dirty="0" smtClean="0"/>
              <a:t>most critically </a:t>
            </a:r>
            <a:r>
              <a:rPr lang="en-AU" kern="1200" dirty="0" smtClean="0"/>
              <a:t>- staff with knowledge and skills in evaluation</a:t>
            </a:r>
          </a:p>
          <a:p>
            <a:endParaRPr lang="en-AU" sz="2000" kern="1200" dirty="0" smtClean="0"/>
          </a:p>
          <a:p>
            <a:r>
              <a:rPr lang="en-AU" kern="1200" dirty="0" smtClean="0"/>
              <a:t>and </a:t>
            </a:r>
            <a:r>
              <a:rPr lang="en-AU" kern="1200" dirty="0"/>
              <a:t>this was </a:t>
            </a:r>
            <a:r>
              <a:rPr lang="en-AU" kern="1200" dirty="0" smtClean="0"/>
              <a:t>building in </a:t>
            </a:r>
            <a:r>
              <a:rPr lang="en-AU" kern="1200" dirty="0"/>
              <a:t>some places</a:t>
            </a: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28</a:t>
            </a:fld>
            <a:endParaRPr lang="en-A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29</a:t>
            </a:fld>
            <a:endParaRPr lang="en-AU" dirty="0"/>
          </a:p>
        </p:txBody>
      </p:sp>
      <p:sp>
        <p:nvSpPr>
          <p:cNvPr id="6" name="AutoShape 6"/>
          <p:cNvSpPr>
            <a:spLocks noChangeArrowheads="1"/>
          </p:cNvSpPr>
          <p:nvPr/>
        </p:nvSpPr>
        <p:spPr bwMode="auto">
          <a:xfrm>
            <a:off x="458348" y="2852936"/>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a:p>
        </p:txBody>
      </p:sp>
      <p:sp>
        <p:nvSpPr>
          <p:cNvPr id="7" name="Content Placeholder 2"/>
          <p:cNvSpPr>
            <a:spLocks noGrp="1"/>
          </p:cNvSpPr>
          <p:nvPr>
            <p:ph idx="1"/>
          </p:nvPr>
        </p:nvSpPr>
        <p:spPr>
          <a:xfrm>
            <a:off x="455613" y="1412875"/>
            <a:ext cx="8234362" cy="4519613"/>
          </a:xfrm>
        </p:spPr>
        <p:txBody>
          <a:bodyPr/>
          <a:lstStyle/>
          <a:p>
            <a:pPr marL="457200" indent="-457200" eaLnBrk="1" hangingPunct="1">
              <a:buClr>
                <a:schemeClr val="tx1"/>
              </a:buClr>
              <a:buSzPct val="100000"/>
              <a:buFont typeface="Arial" charset="0"/>
              <a:buAutoNum type="arabicPeriod"/>
            </a:pPr>
            <a:r>
              <a:rPr lang="en-US" sz="2000" dirty="0" smtClean="0"/>
              <a:t>Why map EC</a:t>
            </a:r>
          </a:p>
          <a:p>
            <a:pPr marL="457200" indent="-457200" eaLnBrk="1" hangingPunct="1">
              <a:buClr>
                <a:schemeClr val="tx1"/>
              </a:buClr>
              <a:buSzPct val="100000"/>
              <a:buFont typeface="Arial" charset="0"/>
              <a:buAutoNum type="arabicPeriod"/>
            </a:pPr>
            <a:r>
              <a:rPr lang="en-US" sz="2000" dirty="0" smtClean="0"/>
              <a:t>Framework and method </a:t>
            </a:r>
          </a:p>
          <a:p>
            <a:pPr marL="457200" indent="-457200" eaLnBrk="1" hangingPunct="1">
              <a:buClr>
                <a:schemeClr val="tx1"/>
              </a:buClr>
              <a:buSzPct val="100000"/>
              <a:buFont typeface="Arial" charset="0"/>
              <a:buAutoNum type="arabicPeriod"/>
            </a:pPr>
            <a:r>
              <a:rPr lang="en-US" sz="2000" dirty="0" smtClean="0"/>
              <a:t>Findings  </a:t>
            </a:r>
          </a:p>
          <a:p>
            <a:pPr marL="457200" indent="-457200">
              <a:buClr>
                <a:schemeClr val="tx1"/>
              </a:buClr>
              <a:buSzPct val="100000"/>
              <a:buFont typeface="Arial" charset="0"/>
              <a:buAutoNum type="arabicPeriod"/>
            </a:pPr>
            <a:r>
              <a:rPr lang="en-US" sz="2000" dirty="0" smtClean="0"/>
              <a:t>Conclusions</a:t>
            </a:r>
          </a:p>
          <a:p>
            <a:pPr marL="457200" indent="-457200">
              <a:buClr>
                <a:schemeClr val="tx1"/>
              </a:buClr>
              <a:buSzPct val="100000"/>
              <a:buFont typeface="Arial" charset="0"/>
              <a:buAutoNum type="arabicPeriod"/>
            </a:pPr>
            <a:r>
              <a:rPr lang="en-US" sz="2000" dirty="0" smtClean="0"/>
              <a:t>Implications for central agencies</a:t>
            </a:r>
          </a:p>
          <a:p>
            <a:pPr marL="457200" indent="-457200">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GB" sz="2000" dirty="0" smtClean="0"/>
          </a:p>
        </p:txBody>
      </p:sp>
    </p:spTree>
    <p:extLst>
      <p:ext uri="{BB962C8B-B14F-4D97-AF65-F5344CB8AC3E}">
        <p14:creationId xmlns:p14="http://schemas.microsoft.com/office/powerpoint/2010/main" xmlns="" val="3825319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3</a:t>
            </a:fld>
            <a:endParaRPr lang="en-AU" dirty="0"/>
          </a:p>
        </p:txBody>
      </p:sp>
      <p:sp>
        <p:nvSpPr>
          <p:cNvPr id="6" name="AutoShape 6"/>
          <p:cNvSpPr>
            <a:spLocks noChangeArrowheads="1"/>
          </p:cNvSpPr>
          <p:nvPr/>
        </p:nvSpPr>
        <p:spPr bwMode="auto">
          <a:xfrm>
            <a:off x="428625" y="1357313"/>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a:p>
        </p:txBody>
      </p:sp>
      <p:sp>
        <p:nvSpPr>
          <p:cNvPr id="7" name="Content Placeholder 2"/>
          <p:cNvSpPr>
            <a:spLocks noGrp="1"/>
          </p:cNvSpPr>
          <p:nvPr>
            <p:ph idx="1"/>
          </p:nvPr>
        </p:nvSpPr>
        <p:spPr>
          <a:xfrm>
            <a:off x="455613" y="1412875"/>
            <a:ext cx="8234362" cy="4519613"/>
          </a:xfrm>
        </p:spPr>
        <p:txBody>
          <a:bodyPr/>
          <a:lstStyle/>
          <a:p>
            <a:pPr marL="457200" indent="-457200" eaLnBrk="1" hangingPunct="1">
              <a:buClr>
                <a:schemeClr val="tx1"/>
              </a:buClr>
              <a:buSzPct val="100000"/>
              <a:buFont typeface="Arial" charset="0"/>
              <a:buAutoNum type="arabicPeriod"/>
            </a:pPr>
            <a:r>
              <a:rPr lang="en-US" sz="2000" dirty="0" smtClean="0"/>
              <a:t>Why map EC  </a:t>
            </a:r>
          </a:p>
          <a:p>
            <a:pPr marL="457200" indent="-457200" eaLnBrk="1" hangingPunct="1">
              <a:buClr>
                <a:schemeClr val="tx1"/>
              </a:buClr>
              <a:buSzPct val="100000"/>
              <a:buFont typeface="Arial" charset="0"/>
              <a:buAutoNum type="arabicPeriod"/>
            </a:pPr>
            <a:r>
              <a:rPr lang="en-US" sz="2000" dirty="0" smtClean="0"/>
              <a:t>How - framework and method </a:t>
            </a:r>
          </a:p>
          <a:p>
            <a:pPr marL="457200" indent="-457200" eaLnBrk="1" hangingPunct="1">
              <a:buClr>
                <a:schemeClr val="tx1"/>
              </a:buClr>
              <a:buSzPct val="100000"/>
              <a:buFont typeface="Arial" charset="0"/>
              <a:buAutoNum type="arabicPeriod"/>
            </a:pPr>
            <a:r>
              <a:rPr lang="en-US" sz="2000" dirty="0" smtClean="0"/>
              <a:t>Findings  </a:t>
            </a:r>
          </a:p>
          <a:p>
            <a:pPr marL="457200" indent="-457200">
              <a:buClr>
                <a:schemeClr val="tx1"/>
              </a:buClr>
              <a:buSzPct val="100000"/>
              <a:buFont typeface="Arial" charset="0"/>
              <a:buAutoNum type="arabicPeriod"/>
            </a:pPr>
            <a:r>
              <a:rPr lang="en-US" sz="2000" dirty="0" smtClean="0"/>
              <a:t>Conclusions</a:t>
            </a:r>
          </a:p>
          <a:p>
            <a:pPr marL="457200" indent="-457200">
              <a:buClr>
                <a:schemeClr val="tx1"/>
              </a:buClr>
              <a:buSzPct val="100000"/>
              <a:buFont typeface="Arial" charset="0"/>
              <a:buAutoNum type="arabicPeriod"/>
            </a:pPr>
            <a:r>
              <a:rPr lang="en-US" sz="2000" dirty="0" smtClean="0"/>
              <a:t>Implications for central agencies</a:t>
            </a:r>
          </a:p>
          <a:p>
            <a:pPr marL="457200" indent="-457200">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GB"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57200" indent="-457200"/>
            <a:r>
              <a:rPr lang="en-US" dirty="0" smtClean="0"/>
              <a:t>Agency views on support by CAs </a:t>
            </a:r>
          </a:p>
        </p:txBody>
      </p:sp>
      <p:sp>
        <p:nvSpPr>
          <p:cNvPr id="13315" name="Rectangle 3"/>
          <p:cNvSpPr>
            <a:spLocks noGrp="1" noChangeArrowheads="1"/>
          </p:cNvSpPr>
          <p:nvPr>
            <p:ph type="body" idx="1"/>
          </p:nvPr>
        </p:nvSpPr>
        <p:spPr/>
        <p:txBody>
          <a:bodyPr/>
          <a:lstStyle/>
          <a:p>
            <a:pPr lvl="1"/>
            <a:r>
              <a:rPr lang="en-AU" kern="1200" dirty="0" smtClean="0">
                <a:solidFill>
                  <a:schemeClr val="tx1"/>
                </a:solidFill>
              </a:rPr>
              <a:t>strong views about autonomy – evaluation is context and business specific</a:t>
            </a:r>
          </a:p>
          <a:p>
            <a:pPr lvl="1"/>
            <a:r>
              <a:rPr lang="en-AU" kern="1200" dirty="0" smtClean="0">
                <a:solidFill>
                  <a:schemeClr val="tx1"/>
                </a:solidFill>
              </a:rPr>
              <a:t>did not want directive central policy with standard or prescribed approaches. </a:t>
            </a:r>
          </a:p>
          <a:p>
            <a:pPr lvl="1"/>
            <a:r>
              <a:rPr lang="en-AU" i="1" kern="1200" dirty="0" smtClean="0">
                <a:solidFill>
                  <a:schemeClr val="tx1"/>
                </a:solidFill>
              </a:rPr>
              <a:t>Issue</a:t>
            </a:r>
            <a:r>
              <a:rPr lang="en-AU" kern="1200" dirty="0" smtClean="0">
                <a:solidFill>
                  <a:schemeClr val="tx1"/>
                </a:solidFill>
              </a:rPr>
              <a:t> - greater CA recognition / commitment to evaluation function within agencies</a:t>
            </a:r>
          </a:p>
          <a:p>
            <a:pPr lvl="1"/>
            <a:r>
              <a:rPr lang="en-AU" i="1" kern="1200" dirty="0" smtClean="0">
                <a:solidFill>
                  <a:schemeClr val="tx1"/>
                </a:solidFill>
              </a:rPr>
              <a:t>Issue</a:t>
            </a:r>
            <a:r>
              <a:rPr lang="en-AU" kern="1200" dirty="0" smtClean="0">
                <a:solidFill>
                  <a:schemeClr val="tx1"/>
                </a:solidFill>
              </a:rPr>
              <a:t> - many external scrutiny and reporting requirements are evaluative activities </a:t>
            </a:r>
          </a:p>
          <a:p>
            <a:pPr marL="1079500" lvl="3" indent="0">
              <a:buNone/>
            </a:pPr>
            <a:r>
              <a:rPr lang="en-AU" sz="2000" kern="1200" dirty="0" smtClean="0">
                <a:solidFill>
                  <a:schemeClr val="tx1"/>
                </a:solidFill>
              </a:rPr>
              <a:t>- </a:t>
            </a:r>
            <a:r>
              <a:rPr lang="en-AU" sz="2000" dirty="0"/>
              <a:t>put demands on agency resources, and </a:t>
            </a:r>
          </a:p>
          <a:p>
            <a:pPr marL="1079500" lvl="3" indent="0">
              <a:buNone/>
            </a:pPr>
            <a:r>
              <a:rPr lang="en-AU" sz="2000" dirty="0"/>
              <a:t>- should also offer value to agencies.</a:t>
            </a: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30</a:t>
            </a:fld>
            <a:endParaRPr lang="en-A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57200" indent="-457200"/>
            <a:r>
              <a:rPr lang="en-US" dirty="0" smtClean="0"/>
              <a:t>Challenges for </a:t>
            </a:r>
            <a:r>
              <a:rPr lang="en-US" dirty="0" smtClean="0"/>
              <a:t>CA support   </a:t>
            </a:r>
          </a:p>
        </p:txBody>
      </p:sp>
      <p:sp>
        <p:nvSpPr>
          <p:cNvPr id="13315" name="Rectangle 3"/>
          <p:cNvSpPr>
            <a:spLocks noGrp="1" noChangeArrowheads="1"/>
          </p:cNvSpPr>
          <p:nvPr>
            <p:ph type="body" idx="1"/>
          </p:nvPr>
        </p:nvSpPr>
        <p:spPr/>
        <p:txBody>
          <a:bodyPr/>
          <a:lstStyle/>
          <a:p>
            <a:pPr marL="357187" lvl="1" indent="0">
              <a:buNone/>
            </a:pPr>
            <a:r>
              <a:rPr lang="en-AU" sz="2400" kern="1200" dirty="0" smtClean="0">
                <a:solidFill>
                  <a:schemeClr val="tx1"/>
                </a:solidFill>
              </a:rPr>
              <a:t>How to make </a:t>
            </a:r>
            <a:r>
              <a:rPr lang="en-AU" sz="2400" kern="1200" dirty="0" smtClean="0">
                <a:solidFill>
                  <a:schemeClr val="tx1"/>
                </a:solidFill>
              </a:rPr>
              <a:t>EC within </a:t>
            </a:r>
            <a:r>
              <a:rPr lang="en-AU" sz="2400" kern="1200" dirty="0">
                <a:solidFill>
                  <a:schemeClr val="tx1"/>
                </a:solidFill>
              </a:rPr>
              <a:t>agencies sustainable and enduring in the face of inevitable change and restructure in the dynamic public agency environment</a:t>
            </a:r>
            <a:endParaRPr lang="en-AU" sz="2400" b="1" kern="1200" dirty="0" smtClean="0">
              <a:solidFill>
                <a:schemeClr val="tx1"/>
              </a:solidFill>
            </a:endParaRPr>
          </a:p>
          <a:p>
            <a:pPr marL="814387" lvl="1" indent="-457200">
              <a:buAutoNum type="arabicPeriod"/>
            </a:pPr>
            <a:endParaRPr lang="en-AU" sz="2400" b="1" kern="1200" dirty="0" smtClean="0">
              <a:solidFill>
                <a:schemeClr val="tx1"/>
              </a:solidFill>
            </a:endParaRPr>
          </a:p>
          <a:p>
            <a:pPr marL="357187" lvl="1" indent="0">
              <a:buNone/>
            </a:pPr>
            <a:r>
              <a:rPr lang="en-AU" sz="2400" kern="1200" dirty="0" smtClean="0">
                <a:solidFill>
                  <a:schemeClr val="tx1"/>
                </a:solidFill>
              </a:rPr>
              <a:t>How to include different </a:t>
            </a:r>
            <a:r>
              <a:rPr lang="en-AU" sz="2400" kern="1200" dirty="0">
                <a:solidFill>
                  <a:schemeClr val="tx1"/>
                </a:solidFill>
              </a:rPr>
              <a:t>interests </a:t>
            </a:r>
            <a:r>
              <a:rPr lang="en-AU" sz="2400" kern="1200" dirty="0" smtClean="0">
                <a:solidFill>
                  <a:schemeClr val="tx1"/>
                </a:solidFill>
              </a:rPr>
              <a:t>in evaluation </a:t>
            </a:r>
            <a:r>
              <a:rPr lang="en-AU" sz="2400" kern="1200" dirty="0" smtClean="0">
                <a:solidFill>
                  <a:schemeClr val="tx1"/>
                </a:solidFill>
              </a:rPr>
              <a:t>– </a:t>
            </a:r>
            <a:r>
              <a:rPr lang="en-AU" sz="2400" kern="1200" dirty="0" smtClean="0">
                <a:solidFill>
                  <a:schemeClr val="tx1"/>
                </a:solidFill>
              </a:rPr>
              <a:t>agency </a:t>
            </a:r>
            <a:r>
              <a:rPr lang="en-AU" sz="2400" kern="1200" dirty="0" err="1" smtClean="0">
                <a:solidFill>
                  <a:schemeClr val="tx1"/>
                </a:solidFill>
              </a:rPr>
              <a:t>vs</a:t>
            </a:r>
            <a:r>
              <a:rPr lang="en-AU" sz="2400" kern="1200" dirty="0" smtClean="0">
                <a:solidFill>
                  <a:schemeClr val="tx1"/>
                </a:solidFill>
              </a:rPr>
              <a:t> CA</a:t>
            </a:r>
            <a:endParaRPr lang="en-AU" sz="2400" kern="1200" dirty="0">
              <a:solidFill>
                <a:schemeClr val="tx1"/>
              </a:solidFill>
            </a:endParaRPr>
          </a:p>
          <a:p>
            <a:pPr marL="357187" lvl="1" indent="0">
              <a:buNone/>
            </a:pPr>
            <a:endParaRPr lang="en-AU" sz="2400" kern="1200" dirty="0" smtClean="0">
              <a:solidFill>
                <a:schemeClr val="tx1"/>
              </a:solidFill>
            </a:endParaRPr>
          </a:p>
          <a:p>
            <a:pPr marL="357187" lvl="1" indent="0">
              <a:buNone/>
            </a:pPr>
            <a:r>
              <a:rPr lang="en-AU" sz="2400" kern="1200" dirty="0" smtClean="0">
                <a:solidFill>
                  <a:schemeClr val="tx1"/>
                </a:solidFill>
              </a:rPr>
              <a:t>How to sustain </a:t>
            </a:r>
            <a:r>
              <a:rPr lang="en-AU" sz="2400" kern="1200" dirty="0" smtClean="0">
                <a:solidFill>
                  <a:schemeClr val="tx1"/>
                </a:solidFill>
              </a:rPr>
              <a:t>evaluation </a:t>
            </a:r>
            <a:r>
              <a:rPr lang="en-AU" sz="2400" kern="1200" dirty="0" smtClean="0">
                <a:solidFill>
                  <a:schemeClr val="tx1"/>
                </a:solidFill>
              </a:rPr>
              <a:t>knowledge across the sector</a:t>
            </a:r>
            <a:endParaRPr lang="en-AU" sz="2400" b="1" kern="1200" dirty="0">
              <a:solidFill>
                <a:schemeClr val="tx1"/>
              </a:solidFill>
            </a:endParaRPr>
          </a:p>
          <a:p>
            <a:pPr marL="814387" lvl="1" indent="-457200">
              <a:buAutoNum type="arabicPeriod"/>
            </a:pPr>
            <a:endParaRPr lang="en-AU" sz="2400" b="1" kern="1200" dirty="0" smtClean="0">
              <a:solidFill>
                <a:schemeClr val="tx1"/>
              </a:solidFill>
            </a:endParaRP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31</a:t>
            </a:fld>
            <a:endParaRPr lang="en-AU" dirty="0"/>
          </a:p>
        </p:txBody>
      </p:sp>
    </p:spTree>
    <p:extLst>
      <p:ext uri="{BB962C8B-B14F-4D97-AF65-F5344CB8AC3E}">
        <p14:creationId xmlns:p14="http://schemas.microsoft.com/office/powerpoint/2010/main" xmlns="" val="1277547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57200" indent="-457200"/>
            <a:r>
              <a:rPr lang="en-US" dirty="0" smtClean="0"/>
              <a:t>Challenges for </a:t>
            </a:r>
            <a:r>
              <a:rPr lang="en-US" dirty="0" smtClean="0"/>
              <a:t>CA support   </a:t>
            </a:r>
          </a:p>
        </p:txBody>
      </p:sp>
      <p:sp>
        <p:nvSpPr>
          <p:cNvPr id="13315" name="Rectangle 3"/>
          <p:cNvSpPr>
            <a:spLocks noGrp="1" noChangeArrowheads="1"/>
          </p:cNvSpPr>
          <p:nvPr>
            <p:ph type="body" idx="1"/>
          </p:nvPr>
        </p:nvSpPr>
        <p:spPr/>
        <p:txBody>
          <a:bodyPr/>
          <a:lstStyle/>
          <a:p>
            <a:pPr marL="357187" lvl="1" indent="0">
              <a:buNone/>
            </a:pPr>
            <a:r>
              <a:rPr lang="en-AU" sz="2400" kern="1200" dirty="0" smtClean="0">
                <a:solidFill>
                  <a:schemeClr val="tx1"/>
                </a:solidFill>
              </a:rPr>
              <a:t>Need </a:t>
            </a:r>
            <a:r>
              <a:rPr lang="en-AU" sz="2400" kern="1200" dirty="0" smtClean="0">
                <a:solidFill>
                  <a:schemeClr val="tx1"/>
                </a:solidFill>
              </a:rPr>
              <a:t>for thematic </a:t>
            </a:r>
            <a:r>
              <a:rPr lang="en-AU" sz="2400" kern="1200" dirty="0" smtClean="0">
                <a:solidFill>
                  <a:schemeClr val="tx1"/>
                </a:solidFill>
              </a:rPr>
              <a:t>and/or cross-agency evaluation</a:t>
            </a:r>
          </a:p>
          <a:p>
            <a:pPr marL="357187" lvl="1" indent="0">
              <a:buNone/>
            </a:pPr>
            <a:r>
              <a:rPr lang="en-AU" sz="2400" kern="1200" dirty="0" smtClean="0">
                <a:solidFill>
                  <a:schemeClr val="tx1"/>
                </a:solidFill>
              </a:rPr>
              <a:t>—&gt; </a:t>
            </a:r>
            <a:r>
              <a:rPr lang="en-AU" sz="2400" kern="1200" dirty="0">
                <a:solidFill>
                  <a:schemeClr val="tx1"/>
                </a:solidFill>
              </a:rPr>
              <a:t>facilitate </a:t>
            </a:r>
            <a:r>
              <a:rPr lang="en-AU" sz="2400" kern="1200" dirty="0" smtClean="0">
                <a:solidFill>
                  <a:schemeClr val="tx1"/>
                </a:solidFill>
              </a:rPr>
              <a:t>cross-agency ev</a:t>
            </a:r>
            <a:r>
              <a:rPr lang="en-AU" sz="2400" kern="1200" dirty="0" smtClean="0">
                <a:solidFill>
                  <a:schemeClr val="tx1"/>
                </a:solidFill>
              </a:rPr>
              <a:t>aluation </a:t>
            </a:r>
            <a:r>
              <a:rPr lang="en-AU" sz="2400" kern="1200" dirty="0" smtClean="0">
                <a:solidFill>
                  <a:schemeClr val="tx1"/>
                </a:solidFill>
              </a:rPr>
              <a:t>governance</a:t>
            </a:r>
            <a:r>
              <a:rPr lang="en-AU" sz="2400" kern="1200" dirty="0" smtClean="0">
                <a:solidFill>
                  <a:schemeClr val="tx1"/>
                </a:solidFill>
              </a:rPr>
              <a:t>, </a:t>
            </a:r>
            <a:r>
              <a:rPr lang="en-AU" sz="2400" kern="1200" dirty="0" smtClean="0">
                <a:solidFill>
                  <a:schemeClr val="tx1"/>
                </a:solidFill>
              </a:rPr>
              <a:t>design, quality</a:t>
            </a:r>
            <a:endParaRPr lang="en-AU" sz="2400" dirty="0" smtClean="0">
              <a:solidFill>
                <a:schemeClr val="tx1"/>
              </a:solidFill>
              <a:ea typeface="Times New Roman"/>
              <a:cs typeface="Times New Roman"/>
            </a:endParaRPr>
          </a:p>
          <a:p>
            <a:pPr marL="357187" lvl="1" indent="0">
              <a:buNone/>
            </a:pPr>
            <a:endParaRPr lang="en-AU" sz="2400" dirty="0" smtClean="0">
              <a:solidFill>
                <a:schemeClr val="tx1"/>
              </a:solidFill>
              <a:ea typeface="Times New Roman"/>
              <a:cs typeface="Times New Roman"/>
            </a:endParaRPr>
          </a:p>
          <a:p>
            <a:pPr marL="357187" lvl="1" indent="0">
              <a:buNone/>
            </a:pPr>
            <a:r>
              <a:rPr lang="en-AU" sz="2400" dirty="0" smtClean="0">
                <a:solidFill>
                  <a:schemeClr val="tx1"/>
                </a:solidFill>
                <a:ea typeface="Times New Roman"/>
                <a:cs typeface="Times New Roman"/>
              </a:rPr>
              <a:t>Difficulties </a:t>
            </a:r>
            <a:r>
              <a:rPr lang="en-AU" sz="2400" dirty="0" smtClean="0">
                <a:solidFill>
                  <a:schemeClr val="tx1"/>
                </a:solidFill>
                <a:ea typeface="Times New Roman"/>
                <a:cs typeface="Times New Roman"/>
              </a:rPr>
              <a:t>with data </a:t>
            </a:r>
            <a:r>
              <a:rPr lang="en-AU" sz="2400" kern="1200" dirty="0" smtClean="0">
                <a:solidFill>
                  <a:schemeClr val="tx1"/>
                </a:solidFill>
              </a:rPr>
              <a:t>across </a:t>
            </a:r>
            <a:r>
              <a:rPr lang="en-AU" sz="2400" kern="1200" dirty="0">
                <a:solidFill>
                  <a:schemeClr val="tx1"/>
                </a:solidFill>
              </a:rPr>
              <a:t>boundaries (agency, program, target group, geographical</a:t>
            </a:r>
            <a:r>
              <a:rPr lang="en-AU" sz="2400" kern="1200" dirty="0" smtClean="0">
                <a:solidFill>
                  <a:schemeClr val="tx1"/>
                </a:solidFill>
              </a:rPr>
              <a:t>)</a:t>
            </a:r>
          </a:p>
          <a:p>
            <a:pPr marL="357187" lvl="1" indent="0">
              <a:buNone/>
            </a:pPr>
            <a:r>
              <a:rPr lang="en-AU" sz="2400" kern="1200" dirty="0" smtClean="0">
                <a:solidFill>
                  <a:schemeClr val="tx1"/>
                </a:solidFill>
              </a:rPr>
              <a:t> —&gt; </a:t>
            </a:r>
            <a:r>
              <a:rPr lang="en-AU" sz="2400" kern="1200" dirty="0" smtClean="0">
                <a:solidFill>
                  <a:schemeClr val="tx1"/>
                </a:solidFill>
              </a:rPr>
              <a:t>facilitate cross-agency data development systems</a:t>
            </a: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32</a:t>
            </a:fld>
            <a:endParaRPr lang="en-AU" dirty="0"/>
          </a:p>
        </p:txBody>
      </p:sp>
    </p:spTree>
    <p:extLst>
      <p:ext uri="{BB962C8B-B14F-4D97-AF65-F5344CB8AC3E}">
        <p14:creationId xmlns:p14="http://schemas.microsoft.com/office/powerpoint/2010/main" xmlns="" val="2767398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Implications for CA support </a:t>
            </a:r>
          </a:p>
        </p:txBody>
      </p:sp>
      <p:sp>
        <p:nvSpPr>
          <p:cNvPr id="3" name="Content Placeholder 2"/>
          <p:cNvSpPr>
            <a:spLocks noGrp="1"/>
          </p:cNvSpPr>
          <p:nvPr>
            <p:ph idx="1"/>
          </p:nvPr>
        </p:nvSpPr>
        <p:spPr>
          <a:xfrm>
            <a:off x="452407" y="1214422"/>
            <a:ext cx="8578882" cy="4878874"/>
          </a:xfrm>
        </p:spPr>
        <p:txBody>
          <a:bodyPr/>
          <a:lstStyle/>
          <a:p>
            <a:pPr marL="357187" lvl="1" indent="0">
              <a:buNone/>
            </a:pPr>
            <a:r>
              <a:rPr lang="en-AU" dirty="0" smtClean="0">
                <a:solidFill>
                  <a:schemeClr val="accent6">
                    <a:lumMod val="90000"/>
                    <a:lumOff val="10000"/>
                  </a:schemeClr>
                </a:solidFill>
              </a:rPr>
              <a:t>—&gt;</a:t>
            </a:r>
            <a:r>
              <a:rPr lang="en-AU" dirty="0" smtClean="0">
                <a:solidFill>
                  <a:schemeClr val="accent6">
                    <a:lumMod val="90000"/>
                    <a:lumOff val="10000"/>
                  </a:schemeClr>
                </a:solidFill>
              </a:rPr>
              <a:t> </a:t>
            </a:r>
            <a:r>
              <a:rPr lang="en-AU" b="1" dirty="0" smtClean="0">
                <a:solidFill>
                  <a:schemeClr val="accent6">
                    <a:lumMod val="90000"/>
                    <a:lumOff val="10000"/>
                  </a:schemeClr>
                </a:solidFill>
              </a:rPr>
              <a:t>Central </a:t>
            </a:r>
            <a:r>
              <a:rPr lang="en-AU" b="1" dirty="0">
                <a:solidFill>
                  <a:schemeClr val="accent6">
                    <a:lumMod val="90000"/>
                    <a:lumOff val="10000"/>
                  </a:schemeClr>
                </a:solidFill>
              </a:rPr>
              <a:t>evaluation policy?  </a:t>
            </a:r>
          </a:p>
          <a:p>
            <a:pPr lvl="1"/>
            <a:r>
              <a:rPr lang="en-AU" dirty="0">
                <a:solidFill>
                  <a:schemeClr val="accent6">
                    <a:lumMod val="90000"/>
                    <a:lumOff val="10000"/>
                  </a:schemeClr>
                </a:solidFill>
              </a:rPr>
              <a:t>policy can be prescriptive or supportive </a:t>
            </a:r>
          </a:p>
          <a:p>
            <a:pPr lvl="1"/>
            <a:r>
              <a:rPr lang="en-AU" dirty="0">
                <a:solidFill>
                  <a:schemeClr val="accent6">
                    <a:lumMod val="90000"/>
                    <a:lumOff val="10000"/>
                  </a:schemeClr>
                </a:solidFill>
              </a:rPr>
              <a:t>evaluation is a diverse, contested and evolving field with a wide range of approaches </a:t>
            </a:r>
            <a:endParaRPr lang="en-AU" dirty="0" smtClean="0">
              <a:solidFill>
                <a:schemeClr val="accent6">
                  <a:lumMod val="90000"/>
                  <a:lumOff val="10000"/>
                </a:schemeClr>
              </a:solidFill>
            </a:endParaRPr>
          </a:p>
          <a:p>
            <a:pPr lvl="1"/>
            <a:r>
              <a:rPr lang="en-AU" dirty="0" smtClean="0">
                <a:solidFill>
                  <a:schemeClr val="accent6">
                    <a:lumMod val="90000"/>
                    <a:lumOff val="10000"/>
                  </a:schemeClr>
                </a:solidFill>
              </a:rPr>
              <a:t>provide broad </a:t>
            </a:r>
            <a:r>
              <a:rPr lang="en-AU" dirty="0">
                <a:solidFill>
                  <a:schemeClr val="accent6">
                    <a:lumMod val="90000"/>
                    <a:lumOff val="10000"/>
                  </a:schemeClr>
                </a:solidFill>
              </a:rPr>
              <a:t>guidance—like UK Magenta </a:t>
            </a:r>
            <a:r>
              <a:rPr lang="en-AU" dirty="0" smtClean="0">
                <a:solidFill>
                  <a:schemeClr val="accent6">
                    <a:lumMod val="90000"/>
                    <a:lumOff val="10000"/>
                  </a:schemeClr>
                </a:solidFill>
              </a:rPr>
              <a:t>Book</a:t>
            </a:r>
          </a:p>
          <a:p>
            <a:pPr marL="357187" lvl="1" indent="0">
              <a:buNone/>
            </a:pPr>
            <a:endParaRPr lang="en-AU" dirty="0">
              <a:solidFill>
                <a:schemeClr val="accent6">
                  <a:lumMod val="90000"/>
                  <a:lumOff val="10000"/>
                </a:schemeClr>
              </a:solidFill>
            </a:endParaRPr>
          </a:p>
          <a:p>
            <a:pPr marL="357187" lvl="1" indent="0">
              <a:buNone/>
            </a:pPr>
            <a:r>
              <a:rPr lang="en-AU" dirty="0" smtClean="0">
                <a:solidFill>
                  <a:schemeClr val="accent6">
                    <a:lumMod val="90000"/>
                    <a:lumOff val="10000"/>
                  </a:schemeClr>
                </a:solidFill>
              </a:rPr>
              <a:t>—&gt; </a:t>
            </a:r>
            <a:r>
              <a:rPr lang="en-AU" b="1" dirty="0" smtClean="0">
                <a:solidFill>
                  <a:schemeClr val="accent6">
                    <a:lumMod val="90000"/>
                    <a:lumOff val="10000"/>
                  </a:schemeClr>
                </a:solidFill>
              </a:rPr>
              <a:t>Central </a:t>
            </a:r>
            <a:r>
              <a:rPr lang="en-AU" b="1" dirty="0">
                <a:solidFill>
                  <a:schemeClr val="accent6">
                    <a:lumMod val="90000"/>
                    <a:lumOff val="10000"/>
                  </a:schemeClr>
                </a:solidFill>
              </a:rPr>
              <a:t>evaluation function?  </a:t>
            </a:r>
          </a:p>
          <a:p>
            <a:pPr lvl="1"/>
            <a:r>
              <a:rPr lang="en-AU" dirty="0">
                <a:solidFill>
                  <a:schemeClr val="accent6">
                    <a:lumMod val="90000"/>
                    <a:lumOff val="10000"/>
                  </a:schemeClr>
                </a:solidFill>
              </a:rPr>
              <a:t>core function for coordination, support, standards, </a:t>
            </a:r>
            <a:r>
              <a:rPr lang="en-AU" dirty="0" smtClean="0">
                <a:solidFill>
                  <a:schemeClr val="accent6">
                    <a:lumMod val="90000"/>
                    <a:lumOff val="10000"/>
                  </a:schemeClr>
                </a:solidFill>
              </a:rPr>
              <a:t>cross-agency </a:t>
            </a:r>
            <a:r>
              <a:rPr lang="en-AU" dirty="0" smtClean="0">
                <a:solidFill>
                  <a:schemeClr val="accent6">
                    <a:lumMod val="90000"/>
                    <a:lumOff val="10000"/>
                  </a:schemeClr>
                </a:solidFill>
              </a:rPr>
              <a:t>work, data integration</a:t>
            </a:r>
            <a:endParaRPr lang="en-AU" dirty="0">
              <a:solidFill>
                <a:schemeClr val="accent6">
                  <a:lumMod val="90000"/>
                  <a:lumOff val="10000"/>
                </a:schemeClr>
              </a:solidFill>
            </a:endParaRPr>
          </a:p>
          <a:p>
            <a:pPr lvl="1"/>
            <a:r>
              <a:rPr lang="en-AU" dirty="0">
                <a:solidFill>
                  <a:schemeClr val="accent6">
                    <a:lumMod val="90000"/>
                    <a:lumOff val="10000"/>
                  </a:schemeClr>
                </a:solidFill>
              </a:rPr>
              <a:t>sector-wide info sharing / networking e.g. web-based registry of evaluation reports, common resources, opportunities to share practice and </a:t>
            </a:r>
            <a:r>
              <a:rPr lang="en-AU" dirty="0" smtClean="0">
                <a:solidFill>
                  <a:schemeClr val="accent6">
                    <a:lumMod val="90000"/>
                    <a:lumOff val="10000"/>
                  </a:schemeClr>
                </a:solidFill>
              </a:rPr>
              <a:t>support</a:t>
            </a:r>
          </a:p>
          <a:p>
            <a:pPr lvl="1">
              <a:buNone/>
            </a:pPr>
            <a:endParaRPr lang="en-AU" dirty="0" smtClean="0">
              <a:solidFill>
                <a:schemeClr val="accent6">
                  <a:lumMod val="90000"/>
                  <a:lumOff val="10000"/>
                </a:schemeClr>
              </a:solidFill>
            </a:endParaRPr>
          </a:p>
          <a:p>
            <a:pPr lvl="1"/>
            <a:endParaRPr lang="en-AU" dirty="0">
              <a:solidFill>
                <a:schemeClr val="accent6">
                  <a:lumMod val="90000"/>
                  <a:lumOff val="10000"/>
                </a:schemeClr>
              </a:solidFill>
            </a:endParaRPr>
          </a:p>
          <a:p>
            <a:pPr marL="357187" lvl="1" indent="0">
              <a:buNone/>
            </a:pPr>
            <a:endParaRPr lang="en-AU" sz="2400" dirty="0"/>
          </a:p>
          <a:p>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33</a:t>
            </a:fld>
            <a:endParaRPr lang="en-AU" dirty="0"/>
          </a:p>
        </p:txBody>
      </p:sp>
    </p:spTree>
    <p:extLst>
      <p:ext uri="{BB962C8B-B14F-4D97-AF65-F5344CB8AC3E}">
        <p14:creationId xmlns:p14="http://schemas.microsoft.com/office/powerpoint/2010/main" xmlns="" val="2271868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57200" indent="-457200"/>
            <a:r>
              <a:rPr lang="en-US" dirty="0" smtClean="0"/>
              <a:t>What happened next</a:t>
            </a:r>
          </a:p>
        </p:txBody>
      </p:sp>
      <p:sp>
        <p:nvSpPr>
          <p:cNvPr id="13315" name="Rectangle 3"/>
          <p:cNvSpPr>
            <a:spLocks noGrp="1" noChangeArrowheads="1"/>
          </p:cNvSpPr>
          <p:nvPr>
            <p:ph type="body" idx="1"/>
          </p:nvPr>
        </p:nvSpPr>
        <p:spPr>
          <a:xfrm>
            <a:off x="452407" y="1700808"/>
            <a:ext cx="8578882" cy="3804642"/>
          </a:xfrm>
        </p:spPr>
        <p:txBody>
          <a:bodyPr/>
          <a:lstStyle/>
          <a:p>
            <a:pPr lvl="1"/>
            <a:r>
              <a:rPr lang="en-AU" sz="2400" kern="1200" dirty="0" smtClean="0">
                <a:solidFill>
                  <a:schemeClr val="tx1"/>
                </a:solidFill>
              </a:rPr>
              <a:t>NSW had an election and change of government</a:t>
            </a:r>
          </a:p>
          <a:p>
            <a:pPr lvl="1"/>
            <a:r>
              <a:rPr lang="en-AU" sz="2400" kern="1200" dirty="0" smtClean="0">
                <a:solidFill>
                  <a:schemeClr val="tx1"/>
                </a:solidFill>
              </a:rPr>
              <a:t>further agency restructures</a:t>
            </a:r>
          </a:p>
          <a:p>
            <a:pPr lvl="1"/>
            <a:r>
              <a:rPr lang="en-AU" sz="2400" kern="1200" dirty="0" smtClean="0">
                <a:solidFill>
                  <a:schemeClr val="tx1"/>
                </a:solidFill>
              </a:rPr>
              <a:t>some agencies </a:t>
            </a:r>
            <a:r>
              <a:rPr lang="en-AU" sz="2400" kern="1200" dirty="0" smtClean="0">
                <a:solidFill>
                  <a:schemeClr val="tx1"/>
                </a:solidFill>
              </a:rPr>
              <a:t>continue </a:t>
            </a:r>
            <a:r>
              <a:rPr lang="en-AU" sz="2400" kern="1200" dirty="0" smtClean="0">
                <a:solidFill>
                  <a:schemeClr val="tx1"/>
                </a:solidFill>
              </a:rPr>
              <a:t>to </a:t>
            </a:r>
            <a:r>
              <a:rPr lang="en-AU" sz="2400" kern="1200" dirty="0" smtClean="0">
                <a:solidFill>
                  <a:schemeClr val="tx1"/>
                </a:solidFill>
              </a:rPr>
              <a:t>build evaluation </a:t>
            </a:r>
            <a:r>
              <a:rPr lang="en-AU" sz="2400" kern="1200" dirty="0" smtClean="0">
                <a:solidFill>
                  <a:schemeClr val="tx1"/>
                </a:solidFill>
              </a:rPr>
              <a:t>capacity (leadership, policy, expertise, staff capacity</a:t>
            </a:r>
            <a:r>
              <a:rPr lang="en-AU" sz="2400" kern="1200" dirty="0" smtClean="0">
                <a:solidFill>
                  <a:schemeClr val="tx1"/>
                </a:solidFill>
              </a:rPr>
              <a:t>)</a:t>
            </a:r>
          </a:p>
          <a:p>
            <a:pPr lvl="1"/>
            <a:r>
              <a:rPr lang="en-AU" sz="2400" kern="1200" dirty="0" smtClean="0">
                <a:solidFill>
                  <a:schemeClr val="tx1"/>
                </a:solidFill>
              </a:rPr>
              <a:t>DPC and Treasury sponsored this conference</a:t>
            </a:r>
            <a:endParaRPr lang="en-AU" sz="2400" kern="1200" dirty="0" smtClean="0">
              <a:solidFill>
                <a:schemeClr val="tx1"/>
              </a:solidFill>
            </a:endParaRPr>
          </a:p>
          <a:p>
            <a:pPr lvl="1"/>
            <a:r>
              <a:rPr lang="en-AU" sz="2400" kern="1200" dirty="0" smtClean="0">
                <a:solidFill>
                  <a:schemeClr val="tx1"/>
                </a:solidFill>
              </a:rPr>
              <a:t>watch this space</a:t>
            </a:r>
          </a:p>
          <a:p>
            <a:pPr lvl="1"/>
            <a:endParaRPr lang="en-AU" sz="2400" kern="1200" dirty="0" smtClean="0">
              <a:solidFill>
                <a:schemeClr val="tx1"/>
              </a:solidFill>
            </a:endParaRPr>
          </a:p>
          <a:p>
            <a:pPr marL="357187" lvl="1" indent="0">
              <a:buNone/>
            </a:pPr>
            <a:endParaRPr lang="en-AU" sz="2400" kern="1200" dirty="0" smtClean="0">
              <a:solidFill>
                <a:schemeClr val="tx1"/>
              </a:solidFill>
            </a:endParaRP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34</a:t>
            </a:fld>
            <a:endParaRPr lang="en-A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57200" indent="-457200"/>
            <a:r>
              <a:rPr lang="en-US" dirty="0" smtClean="0"/>
              <a:t>PS</a:t>
            </a:r>
          </a:p>
        </p:txBody>
      </p:sp>
      <p:sp>
        <p:nvSpPr>
          <p:cNvPr id="13315" name="Rectangle 3"/>
          <p:cNvSpPr>
            <a:spLocks noGrp="1" noChangeArrowheads="1"/>
          </p:cNvSpPr>
          <p:nvPr>
            <p:ph type="body" idx="1"/>
          </p:nvPr>
        </p:nvSpPr>
        <p:spPr>
          <a:xfrm>
            <a:off x="452407" y="3645024"/>
            <a:ext cx="8578882" cy="1860426"/>
          </a:xfrm>
        </p:spPr>
        <p:txBody>
          <a:bodyPr/>
          <a:lstStyle/>
          <a:p>
            <a:pPr marL="357187" lvl="1" indent="0">
              <a:buNone/>
            </a:pPr>
            <a:r>
              <a:rPr lang="en-AU" b="1" dirty="0">
                <a:solidFill>
                  <a:schemeClr val="tx1"/>
                </a:solidFill>
                <a:ea typeface="Times New Roman"/>
                <a:cs typeface="Times New Roman"/>
              </a:rPr>
              <a:t>Measuring Evaluation Capacity—Results and Implications of a Danish Study</a:t>
            </a:r>
          </a:p>
          <a:p>
            <a:pPr marL="357187" lvl="1" indent="0">
              <a:buNone/>
            </a:pPr>
            <a:r>
              <a:rPr lang="en-AU" dirty="0" smtClean="0">
                <a:solidFill>
                  <a:schemeClr val="tx1"/>
                </a:solidFill>
                <a:ea typeface="Times New Roman"/>
                <a:cs typeface="Times New Roman"/>
              </a:rPr>
              <a:t>Steffen </a:t>
            </a:r>
            <a:r>
              <a:rPr lang="en-AU" dirty="0" err="1" smtClean="0">
                <a:solidFill>
                  <a:schemeClr val="tx1"/>
                </a:solidFill>
                <a:ea typeface="Times New Roman"/>
                <a:cs typeface="Times New Roman"/>
              </a:rPr>
              <a:t>Bohni</a:t>
            </a:r>
            <a:r>
              <a:rPr lang="en-AU" dirty="0" smtClean="0">
                <a:solidFill>
                  <a:schemeClr val="tx1"/>
                </a:solidFill>
                <a:ea typeface="Times New Roman"/>
                <a:cs typeface="Times New Roman"/>
              </a:rPr>
              <a:t> Nielsen, Sebastian </a:t>
            </a:r>
            <a:r>
              <a:rPr lang="en-AU" dirty="0" err="1" smtClean="0">
                <a:solidFill>
                  <a:schemeClr val="tx1"/>
                </a:solidFill>
                <a:ea typeface="Times New Roman"/>
                <a:cs typeface="Times New Roman"/>
              </a:rPr>
              <a:t>Lemire</a:t>
            </a:r>
            <a:r>
              <a:rPr lang="en-AU" dirty="0" smtClean="0">
                <a:solidFill>
                  <a:schemeClr val="tx1"/>
                </a:solidFill>
                <a:ea typeface="Times New Roman"/>
                <a:cs typeface="Times New Roman"/>
              </a:rPr>
              <a:t>, and </a:t>
            </a:r>
            <a:r>
              <a:rPr lang="en-AU" dirty="0" err="1" smtClean="0">
                <a:solidFill>
                  <a:schemeClr val="tx1"/>
                </a:solidFill>
                <a:ea typeface="Times New Roman"/>
                <a:cs typeface="Times New Roman"/>
              </a:rPr>
              <a:t>Majbritt</a:t>
            </a:r>
            <a:r>
              <a:rPr lang="en-AU" dirty="0" smtClean="0">
                <a:solidFill>
                  <a:schemeClr val="tx1"/>
                </a:solidFill>
                <a:ea typeface="Times New Roman"/>
                <a:cs typeface="Times New Roman"/>
              </a:rPr>
              <a:t> </a:t>
            </a:r>
            <a:r>
              <a:rPr lang="en-AU" dirty="0" err="1" smtClean="0">
                <a:solidFill>
                  <a:schemeClr val="tx1"/>
                </a:solidFill>
                <a:ea typeface="Times New Roman"/>
                <a:cs typeface="Times New Roman"/>
              </a:rPr>
              <a:t>Skov</a:t>
            </a:r>
            <a:endParaRPr lang="en-AU" dirty="0" smtClean="0">
              <a:solidFill>
                <a:schemeClr val="tx1"/>
              </a:solidFill>
              <a:ea typeface="Times New Roman"/>
              <a:cs typeface="Times New Roman"/>
            </a:endParaRPr>
          </a:p>
          <a:p>
            <a:pPr marL="357187" lvl="1" indent="0">
              <a:buNone/>
            </a:pPr>
            <a:r>
              <a:rPr lang="en-AU" dirty="0" smtClean="0">
                <a:solidFill>
                  <a:schemeClr val="tx1"/>
                </a:solidFill>
                <a:ea typeface="Times New Roman"/>
                <a:cs typeface="Times New Roman"/>
              </a:rPr>
              <a:t>American Journal of Evaluation September 2011 32: 324-344</a:t>
            </a:r>
            <a:endParaRPr lang="en-AU"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35</a:t>
            </a:fld>
            <a:endParaRPr lang="en-AU"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74128" y="1268760"/>
            <a:ext cx="2447925" cy="186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662972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798" y="1785926"/>
            <a:ext cx="5381590" cy="3214710"/>
          </a:xfrm>
        </p:spPr>
        <p:txBody>
          <a:bodyPr/>
          <a:lstStyle/>
          <a:p>
            <a:r>
              <a:rPr lang="en-AU" dirty="0" smtClean="0"/>
              <a:t>Chris Milne</a:t>
            </a:r>
          </a:p>
          <a:p>
            <a:r>
              <a:rPr lang="en-AU" dirty="0" smtClean="0"/>
              <a:t>Principal Consultant</a:t>
            </a:r>
          </a:p>
          <a:p>
            <a:r>
              <a:rPr lang="en-AU" dirty="0" smtClean="0"/>
              <a:t>chris.milne</a:t>
            </a:r>
            <a:r>
              <a:rPr lang="en-AU" dirty="0" smtClean="0">
                <a:hlinkClick r:id="rId3"/>
              </a:rPr>
              <a:t>@artd.com.au</a:t>
            </a:r>
            <a:endParaRPr lang="en-AU" dirty="0" smtClean="0"/>
          </a:p>
          <a:p>
            <a:endParaRPr lang="en-AU" dirty="0" smtClean="0"/>
          </a:p>
          <a:p>
            <a:r>
              <a:rPr lang="en-AU" dirty="0" smtClean="0"/>
              <a:t>Sue Leahy</a:t>
            </a:r>
          </a:p>
          <a:p>
            <a:r>
              <a:rPr lang="en-AU" dirty="0" smtClean="0"/>
              <a:t>Principal Consultant</a:t>
            </a:r>
          </a:p>
          <a:p>
            <a:r>
              <a:rPr lang="en-AU" dirty="0" smtClean="0"/>
              <a:t>sue.l</a:t>
            </a:r>
            <a:r>
              <a:rPr lang="en-AU" dirty="0" smtClean="0">
                <a:hlinkClick r:id="rId4"/>
              </a:rPr>
              <a:t>eahy@artd.com.au</a:t>
            </a:r>
            <a:endParaRPr lang="en-AU" dirty="0" smtClean="0"/>
          </a:p>
          <a:p>
            <a:endParaRPr lang="en-AU" dirty="0" smtClean="0"/>
          </a:p>
        </p:txBody>
      </p:sp>
      <p:sp>
        <p:nvSpPr>
          <p:cNvPr id="3" name="Title 2"/>
          <p:cNvSpPr>
            <a:spLocks noGrp="1"/>
          </p:cNvSpPr>
          <p:nvPr>
            <p:ph type="title"/>
          </p:nvPr>
        </p:nvSpPr>
        <p:spPr/>
        <p:txBody>
          <a:bodyPr/>
          <a:lstStyle/>
          <a:p>
            <a:r>
              <a:rPr lang="en-AU" dirty="0" smtClean="0"/>
              <a:t>Contact details</a:t>
            </a:r>
            <a:endParaRPr lang="en-AU" dirty="0"/>
          </a:p>
        </p:txBody>
      </p:sp>
      <p:pic>
        <p:nvPicPr>
          <p:cNvPr id="8" name="Picture 2"/>
          <p:cNvPicPr>
            <a:picLocks noChangeAspect="1" noChangeArrowheads="1"/>
          </p:cNvPicPr>
          <p:nvPr/>
        </p:nvPicPr>
        <p:blipFill>
          <a:blip r:embed="rId5" cstate="print"/>
          <a:srcRect/>
          <a:stretch>
            <a:fillRect/>
          </a:stretch>
        </p:blipFill>
        <p:spPr bwMode="auto">
          <a:xfrm>
            <a:off x="5817096" y="1772816"/>
            <a:ext cx="814065" cy="917049"/>
          </a:xfrm>
          <a:prstGeom prst="rect">
            <a:avLst/>
          </a:prstGeom>
          <a:noFill/>
          <a:ln w="9525">
            <a:noFill/>
            <a:miter lim="800000"/>
            <a:headEnd/>
            <a:tailEnd/>
          </a:ln>
          <a:effectLst>
            <a:softEdge rad="63500"/>
          </a:effectLst>
        </p:spPr>
      </p:pic>
      <p:pic>
        <p:nvPicPr>
          <p:cNvPr id="4099" name="Picture 3"/>
          <p:cNvPicPr>
            <a:picLocks noChangeAspect="1" noChangeArrowheads="1"/>
          </p:cNvPicPr>
          <p:nvPr/>
        </p:nvPicPr>
        <p:blipFill>
          <a:blip r:embed="rId6" cstate="print"/>
          <a:srcRect/>
          <a:stretch>
            <a:fillRect/>
          </a:stretch>
        </p:blipFill>
        <p:spPr bwMode="auto">
          <a:xfrm>
            <a:off x="5745088" y="2924944"/>
            <a:ext cx="870670" cy="980815"/>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520" y="476672"/>
            <a:ext cx="8784976" cy="1224136"/>
          </a:xfrm>
        </p:spPr>
        <p:txBody>
          <a:bodyPr/>
          <a:lstStyle/>
          <a:p>
            <a:r>
              <a:rPr lang="en-AU" sz="2400" dirty="0" smtClean="0">
                <a:ea typeface="Times New Roman"/>
                <a:cs typeface="Times New Roman"/>
                <a:sym typeface="Symbol"/>
              </a:rPr>
              <a:t>Prompt</a:t>
            </a:r>
            <a:br>
              <a:rPr lang="en-AU" sz="2400" dirty="0" smtClean="0">
                <a:ea typeface="Times New Roman"/>
                <a:cs typeface="Times New Roman"/>
                <a:sym typeface="Symbol"/>
              </a:rPr>
            </a:br>
            <a:r>
              <a:rPr lang="en-AU" sz="2400" dirty="0">
                <a:ea typeface="Times New Roman"/>
                <a:cs typeface="Times New Roman"/>
                <a:sym typeface="Symbol"/>
              </a:rPr>
              <a:t/>
            </a:r>
            <a:br>
              <a:rPr lang="en-AU" sz="2400" dirty="0">
                <a:ea typeface="Times New Roman"/>
                <a:cs typeface="Times New Roman"/>
                <a:sym typeface="Symbol"/>
              </a:rPr>
            </a:br>
            <a:r>
              <a:rPr lang="en-AU" sz="2400" dirty="0" smtClean="0">
                <a:ea typeface="Times New Roman"/>
                <a:cs typeface="Times New Roman"/>
                <a:sym typeface="Symbol"/>
              </a:rPr>
              <a:t>- can </a:t>
            </a:r>
            <a:r>
              <a:rPr lang="en-AU" sz="2400" dirty="0">
                <a:ea typeface="Times New Roman"/>
                <a:cs typeface="Times New Roman"/>
                <a:sym typeface="Symbol"/>
              </a:rPr>
              <a:t>agencies evaluate National Partnerships?</a:t>
            </a:r>
          </a:p>
        </p:txBody>
      </p:sp>
      <p:graphicFrame>
        <p:nvGraphicFramePr>
          <p:cNvPr id="6" name="Content Placeholder 5"/>
          <p:cNvGraphicFramePr>
            <a:graphicFrameLocks noGrp="1"/>
          </p:cNvGraphicFramePr>
          <p:nvPr>
            <p:ph idx="1"/>
          </p:nvPr>
        </p:nvGraphicFramePr>
        <p:xfrm>
          <a:off x="848544" y="1844824"/>
          <a:ext cx="8146804" cy="4067772"/>
        </p:xfrm>
        <a:graphic>
          <a:graphicData uri="http://schemas.openxmlformats.org/drawingml/2006/table">
            <a:tbl>
              <a:tblPr firstRow="1" bandRow="1">
                <a:tableStyleId>{073A0DAA-6AF3-43AB-8588-CEC1D06C72B9}</a:tableStyleId>
              </a:tblPr>
              <a:tblGrid>
                <a:gridCol w="2808312"/>
                <a:gridCol w="1656184"/>
                <a:gridCol w="2160240"/>
                <a:gridCol w="1522068"/>
              </a:tblGrid>
              <a:tr h="351691">
                <a:tc>
                  <a:txBody>
                    <a:bodyPr/>
                    <a:lstStyle/>
                    <a:p>
                      <a:r>
                        <a:rPr lang="en-AU" dirty="0" smtClean="0"/>
                        <a:t>Agency</a:t>
                      </a:r>
                      <a:endParaRPr lang="en-AU" dirty="0"/>
                    </a:p>
                  </a:txBody>
                  <a:tcPr/>
                </a:tc>
                <a:tc>
                  <a:txBody>
                    <a:bodyPr/>
                    <a:lstStyle/>
                    <a:p>
                      <a:pPr algn="ctr"/>
                      <a:r>
                        <a:rPr lang="en-AU" dirty="0" smtClean="0"/>
                        <a:t>No. NPs</a:t>
                      </a:r>
                      <a:endParaRPr lang="en-AU" dirty="0"/>
                    </a:p>
                  </a:txBody>
                  <a:tcPr/>
                </a:tc>
                <a:tc>
                  <a:txBody>
                    <a:bodyPr/>
                    <a:lstStyle/>
                    <a:p>
                      <a:pPr algn="ctr"/>
                      <a:r>
                        <a:rPr lang="en-AU" dirty="0" smtClean="0"/>
                        <a:t>$’000</a:t>
                      </a:r>
                      <a:endParaRPr lang="en-AU" dirty="0"/>
                    </a:p>
                  </a:txBody>
                  <a:tcPr/>
                </a:tc>
                <a:tc>
                  <a:txBody>
                    <a:bodyPr/>
                    <a:lstStyle/>
                    <a:p>
                      <a:endParaRPr lang="en-AU" dirty="0"/>
                    </a:p>
                  </a:txBody>
                  <a:tcPr/>
                </a:tc>
              </a:tr>
              <a:tr h="615460">
                <a:tc>
                  <a:txBody>
                    <a:bodyPr/>
                    <a:lstStyle/>
                    <a:p>
                      <a:r>
                        <a:rPr lang="en-AU" dirty="0" smtClean="0"/>
                        <a:t>Education and Training</a:t>
                      </a:r>
                      <a:endParaRPr lang="en-AU" dirty="0"/>
                    </a:p>
                  </a:txBody>
                  <a:tcPr/>
                </a:tc>
                <a:tc>
                  <a:txBody>
                    <a:bodyPr/>
                    <a:lstStyle/>
                    <a:p>
                      <a:pPr algn="ctr"/>
                      <a:r>
                        <a:rPr lang="en-AU" dirty="0" smtClean="0"/>
                        <a:t>6</a:t>
                      </a:r>
                      <a:endParaRPr lang="en-A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$1,847</a:t>
                      </a:r>
                    </a:p>
                    <a:p>
                      <a:pPr algn="ctr"/>
                      <a:endParaRPr lang="en-AU" dirty="0"/>
                    </a:p>
                  </a:txBody>
                  <a:tcPr/>
                </a:tc>
                <a:tc>
                  <a:txBody>
                    <a:bodyPr/>
                    <a:lstStyle/>
                    <a:p>
                      <a:pPr algn="ctr"/>
                      <a:r>
                        <a:rPr lang="en-AU" dirty="0" smtClean="0"/>
                        <a:t>47%</a:t>
                      </a:r>
                    </a:p>
                    <a:p>
                      <a:pPr algn="ctr"/>
                      <a:endParaRPr lang="en-AU" dirty="0"/>
                    </a:p>
                  </a:txBody>
                  <a:tcPr/>
                </a:tc>
              </a:tr>
              <a:tr h="615460">
                <a:tc>
                  <a:txBody>
                    <a:bodyPr/>
                    <a:lstStyle/>
                    <a:p>
                      <a:r>
                        <a:rPr lang="en-AU" dirty="0" smtClean="0"/>
                        <a:t>Human Services*</a:t>
                      </a:r>
                      <a:endParaRPr lang="en-AU" dirty="0"/>
                    </a:p>
                  </a:txBody>
                  <a:tcPr/>
                </a:tc>
                <a:tc>
                  <a:txBody>
                    <a:bodyPr/>
                    <a:lstStyle/>
                    <a:p>
                      <a:pPr algn="ctr"/>
                      <a:r>
                        <a:rPr lang="en-AU" dirty="0" smtClean="0"/>
                        <a:t>7</a:t>
                      </a:r>
                      <a:endParaRPr lang="en-A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$1,089</a:t>
                      </a:r>
                    </a:p>
                    <a:p>
                      <a:pPr algn="ctr"/>
                      <a:endParaRPr lang="en-AU" dirty="0"/>
                    </a:p>
                  </a:txBody>
                  <a:tcPr/>
                </a:tc>
                <a:tc>
                  <a:txBody>
                    <a:bodyPr/>
                    <a:lstStyle/>
                    <a:p>
                      <a:pPr algn="ctr"/>
                      <a:r>
                        <a:rPr lang="en-AU" dirty="0" smtClean="0"/>
                        <a:t>28%</a:t>
                      </a:r>
                      <a:endParaRPr lang="en-AU" dirty="0"/>
                    </a:p>
                  </a:txBody>
                  <a:tcPr/>
                </a:tc>
              </a:tr>
              <a:tr h="615460">
                <a:tc>
                  <a:txBody>
                    <a:bodyPr/>
                    <a:lstStyle/>
                    <a:p>
                      <a:r>
                        <a:rPr lang="en-AU" dirty="0" smtClean="0"/>
                        <a:t>Health</a:t>
                      </a:r>
                      <a:endParaRPr lang="en-AU" dirty="0"/>
                    </a:p>
                  </a:txBody>
                  <a:tcPr/>
                </a:tc>
                <a:tc>
                  <a:txBody>
                    <a:bodyPr/>
                    <a:lstStyle/>
                    <a:p>
                      <a:pPr algn="ctr"/>
                      <a:r>
                        <a:rPr lang="en-AU" dirty="0" smtClean="0"/>
                        <a:t>5</a:t>
                      </a:r>
                      <a:endParaRPr lang="en-A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$918</a:t>
                      </a:r>
                    </a:p>
                    <a:p>
                      <a:pPr algn="ctr"/>
                      <a:endParaRPr lang="en-AU" dirty="0"/>
                    </a:p>
                  </a:txBody>
                  <a:tcPr/>
                </a:tc>
                <a:tc>
                  <a:txBody>
                    <a:bodyPr/>
                    <a:lstStyle/>
                    <a:p>
                      <a:pPr algn="ctr"/>
                      <a:r>
                        <a:rPr lang="en-AU" dirty="0" smtClean="0"/>
                        <a:t>23%</a:t>
                      </a:r>
                    </a:p>
                  </a:txBody>
                  <a:tcPr/>
                </a:tc>
              </a:tr>
              <a:tr h="615460">
                <a:tc>
                  <a:txBody>
                    <a:bodyPr/>
                    <a:lstStyle/>
                    <a:p>
                      <a:r>
                        <a:rPr lang="en-AU" dirty="0" smtClean="0"/>
                        <a:t>Environment,</a:t>
                      </a:r>
                      <a:r>
                        <a:rPr lang="en-AU" baseline="0" dirty="0" smtClean="0"/>
                        <a:t> Climate Change and Water</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$88</a:t>
                      </a:r>
                    </a:p>
                    <a:p>
                      <a:pPr algn="ctr"/>
                      <a:endParaRPr lang="en-AU"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2%</a:t>
                      </a:r>
                      <a:endParaRPr lang="en-AU" dirty="0"/>
                    </a:p>
                  </a:txBody>
                  <a:tcPr>
                    <a:lnB w="12700" cap="flat" cmpd="sng" algn="ctr">
                      <a:solidFill>
                        <a:schemeClr val="tx1"/>
                      </a:solidFill>
                      <a:prstDash val="solid"/>
                      <a:round/>
                      <a:headEnd type="none" w="med" len="med"/>
                      <a:tailEnd type="none" w="med" len="med"/>
                    </a:lnB>
                  </a:tcPr>
                </a:tc>
              </a:tr>
              <a:tr h="570846">
                <a:tc>
                  <a:txBody>
                    <a:bodyPr/>
                    <a:lstStyle/>
                    <a:p>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dirty="0" smtClean="0"/>
                        <a:t>19</a:t>
                      </a:r>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$3,942</a:t>
                      </a:r>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100%</a:t>
                      </a:r>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846">
                <a:tc gridSpan="4">
                  <a:txBody>
                    <a:bodyPr/>
                    <a:lstStyle/>
                    <a:p>
                      <a:r>
                        <a:rPr lang="en-AU" sz="1400" dirty="0" smtClean="0"/>
                        <a:t>*</a:t>
                      </a:r>
                      <a:r>
                        <a:rPr lang="en-AU" sz="1400" baseline="0" dirty="0" smtClean="0"/>
                        <a:t> Housing, Community Services, Aboriginal Affairs</a:t>
                      </a:r>
                      <a:endParaRPr lang="en-AU" sz="1400" dirty="0"/>
                    </a:p>
                  </a:txBody>
                  <a:tcPr>
                    <a:lnT w="12700" cap="flat" cmpd="sng" algn="ctr">
                      <a:solidFill>
                        <a:schemeClr val="tx1"/>
                      </a:solidFill>
                      <a:prstDash val="solid"/>
                      <a:round/>
                      <a:headEnd type="none" w="med" len="med"/>
                      <a:tailEnd type="none" w="med" len="med"/>
                    </a:lnT>
                  </a:tcPr>
                </a:tc>
                <a:tc hMerge="1">
                  <a:txBody>
                    <a:bodyPr/>
                    <a:lstStyle/>
                    <a:p>
                      <a:pPr algn="ctr"/>
                      <a:endParaRPr lang="en-AU" dirty="0"/>
                    </a:p>
                  </a:txBody>
                  <a:tcP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dirty="0"/>
                    </a:p>
                  </a:txBody>
                  <a:tcP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dirty="0"/>
                    </a:p>
                  </a:txBody>
                  <a:tcPr>
                    <a:lnT w="12700" cap="flat" cmpd="sng" algn="ctr">
                      <a:solidFill>
                        <a:schemeClr val="tx1"/>
                      </a:solidFill>
                      <a:prstDash val="solid"/>
                      <a:round/>
                      <a:headEnd type="none" w="med" len="med"/>
                      <a:tailEnd type="none" w="med" len="med"/>
                    </a:lnT>
                  </a:tcPr>
                </a:tc>
              </a:tr>
            </a:tbl>
          </a:graphicData>
        </a:graphic>
      </p:graphicFrame>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4</a:t>
            </a:fld>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2407" y="332656"/>
            <a:ext cx="8578882" cy="735577"/>
          </a:xfrm>
        </p:spPr>
        <p:txBody>
          <a:bodyPr/>
          <a:lstStyle/>
          <a:p>
            <a:pPr marL="457200" indent="-457200"/>
            <a:r>
              <a:rPr lang="en-US" sz="2800" dirty="0" smtClean="0"/>
              <a:t>Central agencies want to know about EC</a:t>
            </a:r>
          </a:p>
        </p:txBody>
      </p:sp>
      <p:sp>
        <p:nvSpPr>
          <p:cNvPr id="13315" name="Rectangle 3"/>
          <p:cNvSpPr>
            <a:spLocks noGrp="1" noChangeArrowheads="1"/>
          </p:cNvSpPr>
          <p:nvPr>
            <p:ph type="body" idx="1"/>
          </p:nvPr>
        </p:nvSpPr>
        <p:spPr/>
        <p:txBody>
          <a:bodyPr/>
          <a:lstStyle/>
          <a:p>
            <a:r>
              <a:rPr lang="en-AU" dirty="0" smtClean="0">
                <a:ea typeface="Times New Roman"/>
                <a:cs typeface="Times New Roman"/>
                <a:sym typeface="Symbol"/>
              </a:rPr>
              <a:t> </a:t>
            </a:r>
            <a:r>
              <a:rPr lang="en-AU" dirty="0">
                <a:ea typeface="Times New Roman"/>
                <a:cs typeface="Times New Roman"/>
              </a:rPr>
              <a:t>demand for evidence </a:t>
            </a:r>
            <a:r>
              <a:rPr lang="en-AU" dirty="0" smtClean="0">
                <a:ea typeface="Times New Roman"/>
                <a:cs typeface="Times New Roman"/>
              </a:rPr>
              <a:t>for decisions, accountability</a:t>
            </a:r>
            <a:endParaRPr lang="en-AU" dirty="0">
              <a:ea typeface="Times New Roman"/>
              <a:cs typeface="Times New Roman"/>
            </a:endParaRPr>
          </a:p>
          <a:p>
            <a:r>
              <a:rPr lang="en-AU" dirty="0" smtClean="0">
                <a:ea typeface="Times New Roman"/>
                <a:cs typeface="Times New Roman"/>
                <a:sym typeface="Symbol"/>
              </a:rPr>
              <a:t> </a:t>
            </a:r>
            <a:r>
              <a:rPr lang="en-AU" dirty="0" smtClean="0">
                <a:ea typeface="Times New Roman"/>
                <a:cs typeface="Times New Roman"/>
              </a:rPr>
              <a:t>evaluation in human services, education, health </a:t>
            </a:r>
          </a:p>
          <a:p>
            <a:pPr marL="357187" lvl="1" indent="0">
              <a:spcAft>
                <a:spcPts val="0"/>
              </a:spcAft>
              <a:buNone/>
            </a:pPr>
            <a:endParaRPr lang="en-AU" sz="2400" dirty="0" smtClean="0">
              <a:solidFill>
                <a:schemeClr val="tx1"/>
              </a:solidFill>
              <a:ea typeface="Times New Roman"/>
              <a:cs typeface="Times New Roman"/>
              <a:sym typeface="Symbol"/>
            </a:endParaRPr>
          </a:p>
          <a:p>
            <a:pPr marL="357187" lvl="1" indent="0">
              <a:spcAft>
                <a:spcPts val="0"/>
              </a:spcAft>
              <a:buNone/>
            </a:pPr>
            <a:r>
              <a:rPr lang="en-AU" sz="2400" dirty="0" smtClean="0">
                <a:solidFill>
                  <a:schemeClr val="tx1"/>
                </a:solidFill>
                <a:ea typeface="Times New Roman"/>
                <a:cs typeface="Times New Roman"/>
                <a:sym typeface="Symbol"/>
              </a:rPr>
              <a:t>BUT</a:t>
            </a:r>
            <a:endParaRPr lang="en-AU" dirty="0" smtClean="0">
              <a:ea typeface="Times New Roman"/>
              <a:cs typeface="Times New Roman"/>
              <a:sym typeface="Symbol"/>
            </a:endParaRPr>
          </a:p>
          <a:p>
            <a:pPr>
              <a:spcAft>
                <a:spcPts val="0"/>
              </a:spcAft>
            </a:pPr>
            <a:r>
              <a:rPr lang="en-AU" dirty="0" smtClean="0">
                <a:ea typeface="Times New Roman"/>
                <a:cs typeface="Times New Roman"/>
                <a:sym typeface="Symbol"/>
              </a:rPr>
              <a:t>EC </a:t>
            </a:r>
            <a:r>
              <a:rPr lang="en-AU" dirty="0">
                <a:ea typeface="Times New Roman"/>
                <a:cs typeface="Times New Roman"/>
                <a:sym typeface="Symbol"/>
              </a:rPr>
              <a:t>(and even evaluation) not systematically documented</a:t>
            </a:r>
          </a:p>
          <a:p>
            <a:r>
              <a:rPr lang="en-AU" dirty="0" smtClean="0">
                <a:ea typeface="Times New Roman"/>
                <a:cs typeface="Times New Roman"/>
              </a:rPr>
              <a:t>CA had concerns </a:t>
            </a:r>
            <a:r>
              <a:rPr lang="en-AU" dirty="0">
                <a:ea typeface="Times New Roman"/>
                <a:cs typeface="Times New Roman"/>
              </a:rPr>
              <a:t>about extent and quality of evaluation </a:t>
            </a:r>
          </a:p>
          <a:p>
            <a:r>
              <a:rPr lang="en-AU" dirty="0" smtClean="0">
                <a:ea typeface="Times New Roman"/>
                <a:cs typeface="Times New Roman"/>
              </a:rPr>
              <a:t>Context - structural change</a:t>
            </a:r>
          </a:p>
          <a:p>
            <a:pPr lvl="1"/>
            <a:endParaRPr lang="en-AU" sz="2400" dirty="0">
              <a:solidFill>
                <a:schemeClr val="tx1"/>
              </a:solidFill>
              <a:ea typeface="Times New Roman"/>
              <a:cs typeface="Times New Roman"/>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5</a:t>
            </a:fld>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cstate="print"/>
          <a:srcRect/>
          <a:stretch>
            <a:fillRect/>
          </a:stretch>
        </p:blipFill>
        <p:spPr bwMode="auto">
          <a:xfrm>
            <a:off x="5097016" y="1124744"/>
            <a:ext cx="4462075" cy="4951830"/>
          </a:xfrm>
          <a:prstGeom prst="rect">
            <a:avLst/>
          </a:prstGeom>
          <a:noFill/>
          <a:ln w="9525">
            <a:noFill/>
            <a:miter lim="800000"/>
            <a:headEnd/>
            <a:tailEnd/>
          </a:ln>
        </p:spPr>
      </p:pic>
      <p:sp>
        <p:nvSpPr>
          <p:cNvPr id="2" name="Title 1"/>
          <p:cNvSpPr>
            <a:spLocks noGrp="1"/>
          </p:cNvSpPr>
          <p:nvPr>
            <p:ph type="title"/>
          </p:nvPr>
        </p:nvSpPr>
        <p:spPr/>
        <p:txBody>
          <a:bodyPr/>
          <a:lstStyle/>
          <a:p>
            <a:r>
              <a:rPr lang="en-AU" dirty="0" smtClean="0"/>
              <a:t>Mapping </a:t>
            </a:r>
            <a:endParaRPr lang="en-AU" dirty="0"/>
          </a:p>
        </p:txBody>
      </p:sp>
      <p:sp>
        <p:nvSpPr>
          <p:cNvPr id="3" name="Content Placeholder 2"/>
          <p:cNvSpPr>
            <a:spLocks noGrp="1"/>
          </p:cNvSpPr>
          <p:nvPr>
            <p:ph idx="1"/>
          </p:nvPr>
        </p:nvSpPr>
        <p:spPr>
          <a:xfrm>
            <a:off x="416496" y="1196752"/>
            <a:ext cx="8208912" cy="3312368"/>
          </a:xfrm>
        </p:spPr>
        <p:txBody>
          <a:bodyPr/>
          <a:lstStyle/>
          <a:p>
            <a:pPr>
              <a:buNone/>
            </a:pPr>
            <a:r>
              <a:rPr lang="en-AU" dirty="0" smtClean="0">
                <a:ea typeface="Times New Roman"/>
                <a:cs typeface="Times New Roman"/>
              </a:rPr>
              <a:t>Show</a:t>
            </a:r>
          </a:p>
          <a:p>
            <a:r>
              <a:rPr lang="en-AU" dirty="0" smtClean="0">
                <a:ea typeface="Times New Roman"/>
                <a:cs typeface="Times New Roman"/>
              </a:rPr>
              <a:t>boundaries</a:t>
            </a:r>
          </a:p>
          <a:p>
            <a:r>
              <a:rPr lang="en-AU" dirty="0" smtClean="0">
                <a:ea typeface="Times New Roman"/>
                <a:cs typeface="Times New Roman"/>
              </a:rPr>
              <a:t>cities and towns</a:t>
            </a:r>
          </a:p>
          <a:p>
            <a:r>
              <a:rPr lang="en-AU" dirty="0" smtClean="0">
                <a:ea typeface="Times New Roman"/>
                <a:cs typeface="Times New Roman"/>
              </a:rPr>
              <a:t>mountains and rivers </a:t>
            </a:r>
          </a:p>
          <a:p>
            <a:r>
              <a:rPr lang="en-AU" dirty="0" smtClean="0">
                <a:ea typeface="Times New Roman"/>
                <a:cs typeface="Times New Roman"/>
              </a:rPr>
              <a:t>hidden treasures</a:t>
            </a:r>
          </a:p>
          <a:p>
            <a:r>
              <a:rPr lang="en-AU" dirty="0" smtClean="0">
                <a:ea typeface="Times New Roman"/>
                <a:cs typeface="Times New Roman"/>
              </a:rPr>
              <a:t>swamps and quicksand</a:t>
            </a:r>
          </a:p>
          <a:p>
            <a:endParaRPr lang="en-AU" dirty="0" smtClean="0">
              <a:ea typeface="Times New Roman"/>
              <a:cs typeface="Times New Roman"/>
            </a:endParaRPr>
          </a:p>
          <a:p>
            <a:endParaRPr lang="en-AU" dirty="0" smtClean="0">
              <a:ea typeface="Times New Roman"/>
              <a:cs typeface="Times New Roman"/>
            </a:endParaRPr>
          </a:p>
          <a:p>
            <a:pPr>
              <a:buNone/>
            </a:pPr>
            <a:r>
              <a:rPr lang="en-AU" dirty="0" smtClean="0">
                <a:ea typeface="Times New Roman"/>
                <a:cs typeface="Times New Roman"/>
              </a:rPr>
              <a:t>A profile</a:t>
            </a:r>
          </a:p>
          <a:p>
            <a:pPr>
              <a:buNone/>
            </a:pPr>
            <a:r>
              <a:rPr lang="en-AU" dirty="0" smtClean="0">
                <a:ea typeface="Times New Roman"/>
                <a:cs typeface="Times New Roman"/>
              </a:rPr>
              <a:t>Not evaluation</a:t>
            </a:r>
          </a:p>
          <a:p>
            <a:pPr>
              <a:buNone/>
            </a:pPr>
            <a:r>
              <a:rPr lang="en-AU" dirty="0" smtClean="0">
                <a:ea typeface="Times New Roman"/>
                <a:cs typeface="Times New Roman"/>
              </a:rPr>
              <a:t>Not a detailed assessment of actual capacity </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6</a:t>
            </a:fld>
            <a:endParaRPr lang="en-A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7</a:t>
            </a:fld>
            <a:endParaRPr lang="en-AU" dirty="0"/>
          </a:p>
        </p:txBody>
      </p:sp>
      <p:sp>
        <p:nvSpPr>
          <p:cNvPr id="6" name="AutoShape 6"/>
          <p:cNvSpPr>
            <a:spLocks noChangeArrowheads="1"/>
          </p:cNvSpPr>
          <p:nvPr/>
        </p:nvSpPr>
        <p:spPr bwMode="auto">
          <a:xfrm>
            <a:off x="344488" y="1757363"/>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a:p>
        </p:txBody>
      </p:sp>
      <p:sp>
        <p:nvSpPr>
          <p:cNvPr id="7" name="Content Placeholder 2"/>
          <p:cNvSpPr>
            <a:spLocks noGrp="1"/>
          </p:cNvSpPr>
          <p:nvPr>
            <p:ph idx="1"/>
          </p:nvPr>
        </p:nvSpPr>
        <p:spPr>
          <a:xfrm>
            <a:off x="455613" y="1412875"/>
            <a:ext cx="8234362" cy="4519613"/>
          </a:xfrm>
        </p:spPr>
        <p:txBody>
          <a:bodyPr/>
          <a:lstStyle/>
          <a:p>
            <a:pPr marL="457200" indent="-457200">
              <a:buClr>
                <a:schemeClr val="tx1"/>
              </a:buClr>
              <a:buSzPct val="100000"/>
              <a:buFont typeface="Arial" charset="0"/>
              <a:buAutoNum type="arabicPeriod"/>
            </a:pPr>
            <a:r>
              <a:rPr lang="en-US" sz="2000" dirty="0" smtClean="0"/>
              <a:t>Why map EC  </a:t>
            </a:r>
          </a:p>
          <a:p>
            <a:pPr marL="457200" indent="-457200">
              <a:buClr>
                <a:schemeClr val="tx1"/>
              </a:buClr>
              <a:buSzPct val="100000"/>
              <a:buFont typeface="Arial" charset="0"/>
              <a:buAutoNum type="arabicPeriod"/>
            </a:pPr>
            <a:r>
              <a:rPr lang="en-US" sz="2000" dirty="0"/>
              <a:t>How - framework and method </a:t>
            </a:r>
          </a:p>
          <a:p>
            <a:pPr marL="457200" indent="-457200" eaLnBrk="1" hangingPunct="1">
              <a:buClr>
                <a:schemeClr val="tx1"/>
              </a:buClr>
              <a:buSzPct val="100000"/>
              <a:buFont typeface="Arial" charset="0"/>
              <a:buAutoNum type="arabicPeriod"/>
            </a:pPr>
            <a:r>
              <a:rPr lang="en-US" sz="2000" dirty="0" smtClean="0"/>
              <a:t>Findings  </a:t>
            </a:r>
          </a:p>
          <a:p>
            <a:pPr marL="457200" indent="-457200">
              <a:buClr>
                <a:schemeClr val="tx1"/>
              </a:buClr>
              <a:buSzPct val="100000"/>
              <a:buFont typeface="Arial" charset="0"/>
              <a:buAutoNum type="arabicPeriod"/>
            </a:pPr>
            <a:r>
              <a:rPr lang="en-US" sz="2000" dirty="0" smtClean="0"/>
              <a:t>Conclusions</a:t>
            </a:r>
          </a:p>
          <a:p>
            <a:pPr marL="457200" indent="-457200">
              <a:buClr>
                <a:schemeClr val="tx1"/>
              </a:buClr>
              <a:buSzPct val="100000"/>
              <a:buFont typeface="Arial" charset="0"/>
              <a:buAutoNum type="arabicPeriod"/>
            </a:pPr>
            <a:r>
              <a:rPr lang="en-US" sz="2000" dirty="0" smtClean="0"/>
              <a:t>Implications for central agencies</a:t>
            </a:r>
          </a:p>
          <a:p>
            <a:pPr marL="457200" indent="-457200">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endParaRPr lang="en-GB" sz="2000" dirty="0" smtClean="0"/>
          </a:p>
        </p:txBody>
      </p:sp>
    </p:spTree>
    <p:extLst>
      <p:ext uri="{BB962C8B-B14F-4D97-AF65-F5344CB8AC3E}">
        <p14:creationId xmlns:p14="http://schemas.microsoft.com/office/powerpoint/2010/main" xmlns="" val="3825319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Literature on evaluation capacity</a:t>
            </a:r>
            <a:endParaRPr lang="en-US" dirty="0"/>
          </a:p>
        </p:txBody>
      </p:sp>
      <p:sp>
        <p:nvSpPr>
          <p:cNvPr id="13315" name="Rectangle 3"/>
          <p:cNvSpPr>
            <a:spLocks noGrp="1" noChangeArrowheads="1"/>
          </p:cNvSpPr>
          <p:nvPr>
            <p:ph type="body" idx="1"/>
          </p:nvPr>
        </p:nvSpPr>
        <p:spPr>
          <a:xfrm>
            <a:off x="452407" y="1214422"/>
            <a:ext cx="8578882" cy="4590842"/>
          </a:xfrm>
        </p:spPr>
        <p:txBody>
          <a:bodyPr/>
          <a:lstStyle/>
          <a:p>
            <a:r>
              <a:rPr lang="en-AU" kern="1200" dirty="0" smtClean="0"/>
              <a:t>no </a:t>
            </a:r>
            <a:r>
              <a:rPr lang="en-AU" kern="1200" dirty="0"/>
              <a:t>directly comparable </a:t>
            </a:r>
            <a:r>
              <a:rPr lang="en-AU" kern="1200" dirty="0" smtClean="0"/>
              <a:t>exercises </a:t>
            </a:r>
          </a:p>
          <a:p>
            <a:r>
              <a:rPr lang="en-AU" kern="1200" dirty="0" smtClean="0"/>
              <a:t>a</a:t>
            </a:r>
            <a:r>
              <a:rPr lang="en-AU" kern="1200" dirty="0" smtClean="0"/>
              <a:t>t different </a:t>
            </a:r>
            <a:r>
              <a:rPr lang="en-AU" kern="1200" dirty="0" smtClean="0"/>
              <a:t>levels: macro (country), </a:t>
            </a:r>
            <a:r>
              <a:rPr lang="en-AU" kern="1200" dirty="0" err="1" smtClean="0"/>
              <a:t>meso</a:t>
            </a:r>
            <a:r>
              <a:rPr lang="en-AU" kern="1200" dirty="0" smtClean="0"/>
              <a:t> (organisation) or micro (individual)</a:t>
            </a:r>
          </a:p>
          <a:p>
            <a:r>
              <a:rPr lang="en-AU" kern="1200" dirty="0" smtClean="0"/>
              <a:t>more around building EC rather than assessing it, more prescriptive than empirical. </a:t>
            </a:r>
          </a:p>
          <a:p>
            <a:r>
              <a:rPr lang="en-AU" dirty="0"/>
              <a:t>i</a:t>
            </a:r>
            <a:r>
              <a:rPr lang="en-AU" dirty="0" smtClean="0"/>
              <a:t>mpression that EC is at  best </a:t>
            </a:r>
            <a:r>
              <a:rPr lang="en-AU" dirty="0"/>
              <a:t>uneven and difficult to </a:t>
            </a:r>
            <a:r>
              <a:rPr lang="en-AU" dirty="0" smtClean="0"/>
              <a:t>sustain </a:t>
            </a:r>
            <a:endParaRPr lang="en-AU" dirty="0"/>
          </a:p>
          <a:p>
            <a:r>
              <a:rPr lang="en-AU" dirty="0" smtClean="0"/>
              <a:t>a few studies of good evaluation practice in </a:t>
            </a:r>
            <a:r>
              <a:rPr lang="en-AU" dirty="0" smtClean="0"/>
              <a:t>agencies</a:t>
            </a:r>
            <a:endParaRPr lang="en-AU" dirty="0" smtClean="0"/>
          </a:p>
          <a:p>
            <a:r>
              <a:rPr lang="en-AU" kern="1200" dirty="0" smtClean="0"/>
              <a:t>sufficient to develop a plausible framework </a:t>
            </a: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8</a:t>
            </a:fld>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US</a:t>
            </a:r>
            <a:endParaRPr lang="en-US" dirty="0"/>
          </a:p>
        </p:txBody>
      </p:sp>
      <p:sp>
        <p:nvSpPr>
          <p:cNvPr id="13315" name="Rectangle 3"/>
          <p:cNvSpPr>
            <a:spLocks noGrp="1" noChangeArrowheads="1"/>
          </p:cNvSpPr>
          <p:nvPr>
            <p:ph type="body" idx="1"/>
          </p:nvPr>
        </p:nvSpPr>
        <p:spPr/>
        <p:txBody>
          <a:bodyPr/>
          <a:lstStyle/>
          <a:p>
            <a:r>
              <a:rPr lang="en-AU" dirty="0" smtClean="0"/>
              <a:t>In five Federal agencies that demonstrated EC, the key element was an evaluation culture, commitment to </a:t>
            </a:r>
          </a:p>
          <a:p>
            <a:pPr lvl="1"/>
            <a:r>
              <a:rPr lang="en-AU" dirty="0" smtClean="0"/>
              <a:t>self-examination</a:t>
            </a:r>
          </a:p>
          <a:p>
            <a:pPr lvl="1"/>
            <a:r>
              <a:rPr lang="en-AU" dirty="0" smtClean="0"/>
              <a:t>data quality</a:t>
            </a:r>
          </a:p>
          <a:p>
            <a:pPr lvl="1"/>
            <a:r>
              <a:rPr lang="en-AU" dirty="0" smtClean="0"/>
              <a:t>analytic expertise</a:t>
            </a:r>
          </a:p>
          <a:p>
            <a:pPr lvl="1"/>
            <a:r>
              <a:rPr lang="en-AU" dirty="0" smtClean="0"/>
              <a:t>collaborative partnerships</a:t>
            </a:r>
          </a:p>
          <a:p>
            <a:endParaRPr lang="en-AU" sz="1200" dirty="0" smtClean="0">
              <a:solidFill>
                <a:schemeClr val="accent6">
                  <a:lumMod val="75000"/>
                  <a:lumOff val="25000"/>
                </a:schemeClr>
              </a:solidFill>
            </a:endParaRPr>
          </a:p>
          <a:p>
            <a:r>
              <a:rPr lang="en-AU" sz="1400" dirty="0" smtClean="0">
                <a:solidFill>
                  <a:schemeClr val="accent6"/>
                </a:solidFill>
              </a:rPr>
              <a:t>Government Accountability Office (2003) </a:t>
            </a:r>
            <a:r>
              <a:rPr lang="en-AU" sz="1400" i="1" dirty="0" smtClean="0">
                <a:solidFill>
                  <a:schemeClr val="accent6"/>
                </a:solidFill>
              </a:rPr>
              <a:t>Program Evaluation: An Evaluation Culture and Collaborative Partnerships Help Build Agency Capacity</a:t>
            </a:r>
            <a:r>
              <a:rPr lang="en-AU" sz="1400" dirty="0" smtClean="0">
                <a:solidFill>
                  <a:schemeClr val="accent6"/>
                </a:solidFill>
              </a:rPr>
              <a:t> </a:t>
            </a:r>
            <a:r>
              <a:rPr lang="en-AU" sz="1400" u="sng" dirty="0" smtClean="0">
                <a:solidFill>
                  <a:schemeClr val="accent6"/>
                </a:solidFill>
                <a:hlinkClick r:id="rId3"/>
              </a:rPr>
              <a:t>http://www.gao.gov/products/GAO-03-454</a:t>
            </a:r>
            <a:r>
              <a:rPr lang="en-AU" sz="1400" b="1" dirty="0" smtClean="0">
                <a:solidFill>
                  <a:schemeClr val="accent6"/>
                </a:solidFill>
              </a:rPr>
              <a:t> </a:t>
            </a:r>
            <a:endParaRPr lang="en-AU" sz="1400" dirty="0">
              <a:solidFill>
                <a:schemeClr val="accent6"/>
              </a:solidFill>
            </a:endParaRPr>
          </a:p>
        </p:txBody>
      </p:sp>
      <p:sp>
        <p:nvSpPr>
          <p:cNvPr id="4" name="Slide Number Placeholder 3"/>
          <p:cNvSpPr>
            <a:spLocks noGrp="1"/>
          </p:cNvSpPr>
          <p:nvPr>
            <p:ph type="sldNum" sz="quarter" idx="10"/>
          </p:nvPr>
        </p:nvSpPr>
        <p:spPr/>
        <p:txBody>
          <a:bodyPr/>
          <a:lstStyle/>
          <a:p>
            <a:r>
              <a:rPr lang="en-AU" smtClean="0"/>
              <a:t>Page </a:t>
            </a:r>
            <a:fld id="{BDD20264-7672-48B3-8FE5-E0FBA945C00B}" type="slidenum">
              <a:rPr lang="en-AU" smtClean="0"/>
              <a:pPr/>
              <a:t>9</a:t>
            </a:fld>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ster_ARTD_2011">
  <a:themeElements>
    <a:clrScheme name="Default Design 1">
      <a:dk1>
        <a:srgbClr val="00215B"/>
      </a:dk1>
      <a:lt1>
        <a:srgbClr val="FFFFFF"/>
      </a:lt1>
      <a:dk2>
        <a:srgbClr val="A69500"/>
      </a:dk2>
      <a:lt2>
        <a:srgbClr val="B2B2B2"/>
      </a:lt2>
      <a:accent1>
        <a:srgbClr val="A69500"/>
      </a:accent1>
      <a:accent2>
        <a:srgbClr val="00215B"/>
      </a:accent2>
      <a:accent3>
        <a:srgbClr val="FFFFFF"/>
      </a:accent3>
      <a:accent4>
        <a:srgbClr val="001B4C"/>
      </a:accent4>
      <a:accent5>
        <a:srgbClr val="D0C8AA"/>
      </a:accent5>
      <a:accent6>
        <a:srgbClr val="001D52"/>
      </a:accent6>
      <a:hlink>
        <a:srgbClr val="E4DAAC"/>
      </a:hlink>
      <a:folHlink>
        <a:srgbClr val="003492"/>
      </a:folHlink>
    </a:clrScheme>
    <a:fontScheme name="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215B"/>
        </a:dk1>
        <a:lt1>
          <a:srgbClr val="FFFFFF"/>
        </a:lt1>
        <a:dk2>
          <a:srgbClr val="A69500"/>
        </a:dk2>
        <a:lt2>
          <a:srgbClr val="B2B2B2"/>
        </a:lt2>
        <a:accent1>
          <a:srgbClr val="A69500"/>
        </a:accent1>
        <a:accent2>
          <a:srgbClr val="00215B"/>
        </a:accent2>
        <a:accent3>
          <a:srgbClr val="FFFFFF"/>
        </a:accent3>
        <a:accent4>
          <a:srgbClr val="001B4C"/>
        </a:accent4>
        <a:accent5>
          <a:srgbClr val="D0C8AA"/>
        </a:accent5>
        <a:accent6>
          <a:srgbClr val="001D52"/>
        </a:accent6>
        <a:hlink>
          <a:srgbClr val="E4DAAC"/>
        </a:hlink>
        <a:folHlink>
          <a:srgbClr val="003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Master_ARTD_2011</Template>
  <TotalTime>702</TotalTime>
  <Words>1999</Words>
  <Application>Microsoft Office PowerPoint</Application>
  <PresentationFormat>A4 Paper (210x297 mm)</PresentationFormat>
  <Paragraphs>458</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Master_ARTD_2011</vt:lpstr>
      <vt:lpstr>Mapping the capacity for evaluation in key NSW government agencies  </vt:lpstr>
      <vt:lpstr>The hook</vt:lpstr>
      <vt:lpstr>Agenda</vt:lpstr>
      <vt:lpstr>Prompt  - can agencies evaluate National Partnerships?</vt:lpstr>
      <vt:lpstr>Central agencies want to know about EC</vt:lpstr>
      <vt:lpstr>Mapping </vt:lpstr>
      <vt:lpstr>Agenda</vt:lpstr>
      <vt:lpstr>Literature on evaluation capacity</vt:lpstr>
      <vt:lpstr>US</vt:lpstr>
      <vt:lpstr>Canada </vt:lpstr>
      <vt:lpstr>Australia </vt:lpstr>
      <vt:lpstr>Framework - domains of agency EC</vt:lpstr>
      <vt:lpstr>Method</vt:lpstr>
      <vt:lpstr>Agenda</vt:lpstr>
      <vt:lpstr>1. Leadership and governance </vt:lpstr>
      <vt:lpstr>1. Leadership &amp; governance - findings </vt:lpstr>
      <vt:lpstr>2. Management  </vt:lpstr>
      <vt:lpstr>2. Management - findings   </vt:lpstr>
      <vt:lpstr>3. Knowledge &amp; expertise  </vt:lpstr>
      <vt:lpstr>3. Knowledge &amp; expertise - findings   </vt:lpstr>
      <vt:lpstr>4. Program readiness for evaluation     </vt:lpstr>
      <vt:lpstr>4. Program readiness - findings     </vt:lpstr>
      <vt:lpstr>5. Record of effective evaluation     </vt:lpstr>
      <vt:lpstr>5. Record of evaluation - findings     </vt:lpstr>
      <vt:lpstr>Agenda</vt:lpstr>
      <vt:lpstr>Conclusion   1. Overall reasonable map</vt:lpstr>
      <vt:lpstr>Conclusion   2. EC uneven but high potential </vt:lpstr>
      <vt:lpstr>Conclusion   3. evaluation-specific measures needed</vt:lpstr>
      <vt:lpstr>Agenda</vt:lpstr>
      <vt:lpstr>Agency views on support by CAs </vt:lpstr>
      <vt:lpstr>Challenges for CA support   </vt:lpstr>
      <vt:lpstr>Challenges for CA support   </vt:lpstr>
      <vt:lpstr>Implications for CA support </vt:lpstr>
      <vt:lpstr>What happened next</vt:lpstr>
      <vt:lpstr>PS</vt:lpstr>
      <vt:lpstr>Contact details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MAPPING THE CAPACITY FOR EVALUATION IN NSW GOVERNMENT AGENCIES  </dc:title>
  <dc:creator>chris</dc:creator>
  <cp:lastModifiedBy>system administrator</cp:lastModifiedBy>
  <cp:revision>86</cp:revision>
  <cp:lastPrinted>2011-08-31T12:39:04Z</cp:lastPrinted>
  <dcterms:created xsi:type="dcterms:W3CDTF">2011-08-16T02:15:50Z</dcterms:created>
  <dcterms:modified xsi:type="dcterms:W3CDTF">2011-08-31T23:32:09Z</dcterms:modified>
  <cp:category>Master_Powerpoint</cp:category>
</cp:coreProperties>
</file>